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0"/>
  </p:notesMasterIdLst>
  <p:sldIdLst>
    <p:sldId id="400" r:id="rId2"/>
    <p:sldId id="402" r:id="rId3"/>
    <p:sldId id="401" r:id="rId4"/>
    <p:sldId id="403" r:id="rId5"/>
    <p:sldId id="500" r:id="rId6"/>
    <p:sldId id="409" r:id="rId7"/>
    <p:sldId id="499" r:id="rId8"/>
    <p:sldId id="263" r:id="rId9"/>
    <p:sldId id="265" r:id="rId10"/>
    <p:sldId id="501" r:id="rId11"/>
    <p:sldId id="502" r:id="rId12"/>
    <p:sldId id="503" r:id="rId13"/>
    <p:sldId id="504" r:id="rId14"/>
    <p:sldId id="505" r:id="rId15"/>
    <p:sldId id="506" r:id="rId16"/>
    <p:sldId id="507" r:id="rId17"/>
    <p:sldId id="264" r:id="rId18"/>
    <p:sldId id="508"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1pPr>
    <a:lvl2pPr marL="0" marR="0" indent="2286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2pPr>
    <a:lvl3pPr marL="0" marR="0" indent="4572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3pPr>
    <a:lvl4pPr marL="0" marR="0" indent="6858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4pPr>
    <a:lvl5pPr marL="0" marR="0" indent="9144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5pPr>
    <a:lvl6pPr marL="0" marR="0" indent="11430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6pPr>
    <a:lvl7pPr marL="0" marR="0" indent="13716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7pPr>
    <a:lvl8pPr marL="0" marR="0" indent="16002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8pPr>
    <a:lvl9pPr marL="0" marR="0" indent="18288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254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254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254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84"/>
    <p:restoredTop sz="94719"/>
  </p:normalViewPr>
  <p:slideViewPr>
    <p:cSldViewPr snapToGrid="0" snapToObjects="1">
      <p:cViewPr>
        <p:scale>
          <a:sx n="70" d="100"/>
          <a:sy n="70" d="100"/>
        </p:scale>
        <p:origin x="2568"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 name="Shape 1049"/>
          <p:cNvSpPr>
            <a:spLocks noGrp="1" noRot="1" noChangeAspect="1"/>
          </p:cNvSpPr>
          <p:nvPr>
            <p:ph type="sldImg"/>
          </p:nvPr>
        </p:nvSpPr>
        <p:spPr>
          <a:xfrm>
            <a:off x="1143000" y="685800"/>
            <a:ext cx="4572000" cy="3429000"/>
          </a:xfrm>
          <a:prstGeom prst="rect">
            <a:avLst/>
          </a:prstGeom>
        </p:spPr>
        <p:txBody>
          <a:bodyPr/>
          <a:lstStyle/>
          <a:p>
            <a:endParaRPr/>
          </a:p>
        </p:txBody>
      </p:sp>
      <p:sp>
        <p:nvSpPr>
          <p:cNvPr id="1050" name="Shape 105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88237488"/>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1197765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96608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2560819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lide-001">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‹Nº›</a:t>
            </a:fld>
            <a:endParaRPr/>
          </a:p>
        </p:txBody>
      </p:sp>
      <p:sp>
        <p:nvSpPr>
          <p:cNvPr id="3" name="Shape 39"/>
          <p:cNvSpPr>
            <a:spLocks noGrp="1"/>
          </p:cNvSpPr>
          <p:nvPr>
            <p:ph type="pic" sz="quarter" idx="13" hasCustomPrompt="1"/>
          </p:nvPr>
        </p:nvSpPr>
        <p:spPr>
          <a:xfrm>
            <a:off x="11172396" y="0"/>
            <a:ext cx="13211604" cy="13716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a:defRPr baseline="0"/>
            </a:lvl1pPr>
          </a:lstStyle>
          <a:p>
            <a:r>
              <a:rPr lang="de-DE" dirty="0"/>
              <a:t>Drop Image </a:t>
            </a:r>
            <a:r>
              <a:rPr lang="de-DE" dirty="0" err="1"/>
              <a:t>here</a:t>
            </a:r>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lide-002">
    <p:spTree>
      <p:nvGrpSpPr>
        <p:cNvPr id="1" name=""/>
        <p:cNvGrpSpPr/>
        <p:nvPr/>
      </p:nvGrpSpPr>
      <p:grpSpPr>
        <a:xfrm>
          <a:off x="0" y="0"/>
          <a:ext cx="0" cy="0"/>
          <a:chOff x="0" y="0"/>
          <a:chExt cx="0" cy="0"/>
        </a:xfrm>
      </p:grpSpPr>
      <p:sp>
        <p:nvSpPr>
          <p:cNvPr id="20" name="Shape 20"/>
          <p:cNvSpPr>
            <a:spLocks noGrp="1"/>
          </p:cNvSpPr>
          <p:nvPr>
            <p:ph type="pic" sz="quarter" idx="13" hasCustomPrompt="1"/>
          </p:nvPr>
        </p:nvSpPr>
        <p:spPr>
          <a:xfrm>
            <a:off x="2031702" y="6940550"/>
            <a:ext cx="9145554" cy="4748725"/>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1" name="Shape 21"/>
          <p:cNvSpPr/>
          <p:nvPr/>
        </p:nvSpPr>
        <p:spPr>
          <a:xfrm>
            <a:off x="21848960" y="12319000"/>
            <a:ext cx="509729"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‹Nº›</a:t>
            </a:fld>
            <a:r>
              <a:t>￼</a:t>
            </a:r>
          </a:p>
        </p:txBody>
      </p:sp>
      <p:sp>
        <p:nvSpPr>
          <p:cNvPr id="22" name="Shape 22"/>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slide-003">
    <p:spTree>
      <p:nvGrpSpPr>
        <p:cNvPr id="1" name=""/>
        <p:cNvGrpSpPr/>
        <p:nvPr/>
      </p:nvGrpSpPr>
      <p:grpSpPr>
        <a:xfrm>
          <a:off x="0" y="0"/>
          <a:ext cx="0" cy="0"/>
          <a:chOff x="0" y="0"/>
          <a:chExt cx="0" cy="0"/>
        </a:xfrm>
      </p:grpSpPr>
      <p:sp>
        <p:nvSpPr>
          <p:cNvPr id="29" name="Shape 29"/>
          <p:cNvSpPr/>
          <p:nvPr/>
        </p:nvSpPr>
        <p:spPr>
          <a:xfrm>
            <a:off x="21848960" y="12319000"/>
            <a:ext cx="509729"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‹Nº›</a:t>
            </a:fld>
            <a:r>
              <a:t>￼</a:t>
            </a:r>
          </a:p>
        </p:txBody>
      </p:sp>
      <p:pic>
        <p:nvPicPr>
          <p:cNvPr id="30" name="pasted-image.pdf"/>
          <p:cNvPicPr>
            <a:picLocks noChangeAspect="1"/>
          </p:cNvPicPr>
          <p:nvPr userDrawn="1"/>
        </p:nvPicPr>
        <p:blipFill>
          <a:blip r:embed="rId2"/>
          <a:srcRect l="15193" t="6006" r="15193" b="3060"/>
          <a:stretch>
            <a:fillRect/>
          </a:stretch>
        </p:blipFill>
        <p:spPr>
          <a:xfrm>
            <a:off x="0" y="0"/>
            <a:ext cx="10160001" cy="13716000"/>
          </a:xfrm>
          <a:prstGeom prst="rect">
            <a:avLst/>
          </a:prstGeom>
          <a:ln w="12700">
            <a:miter lim="400000"/>
          </a:ln>
        </p:spPr>
      </p:pic>
      <p:sp>
        <p:nvSpPr>
          <p:cNvPr id="31" name="Shape 31"/>
          <p:cNvSpPr>
            <a:spLocks noGrp="1"/>
          </p:cNvSpPr>
          <p:nvPr>
            <p:ph type="sldNum" sz="quarter" idx="2"/>
          </p:nvPr>
        </p:nvSpPr>
        <p:spPr>
          <a:prstGeom prst="rect">
            <a:avLst/>
          </a:prstGeom>
        </p:spPr>
        <p:txBody>
          <a:bodyPr/>
          <a:lstStyle/>
          <a:p>
            <a:fld id="{86CB4B4D-7CA3-9044-876B-883B54F8677D}" type="slidenum">
              <a:t>‹Nº›</a:t>
            </a:fld>
            <a:endParaRPr/>
          </a:p>
        </p:txBody>
      </p:sp>
      <p:sp>
        <p:nvSpPr>
          <p:cNvPr id="5" name="Shape 39"/>
          <p:cNvSpPr>
            <a:spLocks noGrp="1"/>
          </p:cNvSpPr>
          <p:nvPr>
            <p:ph type="pic" sz="quarter" idx="13" hasCustomPrompt="1"/>
          </p:nvPr>
        </p:nvSpPr>
        <p:spPr>
          <a:xfrm>
            <a:off x="0" y="0"/>
            <a:ext cx="10160001" cy="13716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slide-005">
    <p:spTree>
      <p:nvGrpSpPr>
        <p:cNvPr id="1" name=""/>
        <p:cNvGrpSpPr/>
        <p:nvPr/>
      </p:nvGrpSpPr>
      <p:grpSpPr>
        <a:xfrm>
          <a:off x="0" y="0"/>
          <a:ext cx="0" cy="0"/>
          <a:chOff x="0" y="0"/>
          <a:chExt cx="0" cy="0"/>
        </a:xfrm>
      </p:grpSpPr>
      <p:sp>
        <p:nvSpPr>
          <p:cNvPr id="47" name="Shape 47"/>
          <p:cNvSpPr/>
          <p:nvPr/>
        </p:nvSpPr>
        <p:spPr>
          <a:xfrm>
            <a:off x="21848960" y="12319000"/>
            <a:ext cx="509729"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‹Nº›</a:t>
            </a:fld>
            <a:r>
              <a:t>￼</a:t>
            </a:r>
          </a:p>
        </p:txBody>
      </p:sp>
      <p:sp>
        <p:nvSpPr>
          <p:cNvPr id="50" name="Shape 50"/>
          <p:cNvSpPr>
            <a:spLocks noGrp="1"/>
          </p:cNvSpPr>
          <p:nvPr>
            <p:ph type="sldNum" sz="quarter" idx="2"/>
          </p:nvPr>
        </p:nvSpPr>
        <p:spPr>
          <a:prstGeom prst="rect">
            <a:avLst/>
          </a:prstGeom>
        </p:spPr>
        <p:txBody>
          <a:bodyPr/>
          <a:lstStyle/>
          <a:p>
            <a:fld id="{86CB4B4D-7CA3-9044-876B-883B54F8677D}" type="slidenum">
              <a:t>‹Nº›</a:t>
            </a:fld>
            <a:endParaRPr/>
          </a:p>
        </p:txBody>
      </p:sp>
      <p:sp>
        <p:nvSpPr>
          <p:cNvPr id="8" name="Shape 39"/>
          <p:cNvSpPr>
            <a:spLocks noGrp="1"/>
          </p:cNvSpPr>
          <p:nvPr>
            <p:ph type="pic" sz="quarter" idx="14" hasCustomPrompt="1"/>
          </p:nvPr>
        </p:nvSpPr>
        <p:spPr>
          <a:xfrm>
            <a:off x="17856000" y="2033489"/>
            <a:ext cx="6528000" cy="9649022"/>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effectLst>
                  <a:glow>
                    <a:schemeClr val="accent1">
                      <a:alpha val="40000"/>
                    </a:schemeClr>
                  </a:glow>
                </a:effectLst>
              </a:defRPr>
            </a:lvl1pPr>
          </a:lstStyle>
          <a:p>
            <a:r>
              <a:rPr lang="de-DE" dirty="0"/>
              <a:t>Drop Image </a:t>
            </a:r>
            <a:r>
              <a:rPr lang="de-DE" dirty="0" err="1"/>
              <a:t>here</a:t>
            </a:r>
            <a:endParaRPr lang="de-DE"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lide-006">
    <p:spTree>
      <p:nvGrpSpPr>
        <p:cNvPr id="1" name=""/>
        <p:cNvGrpSpPr/>
        <p:nvPr/>
      </p:nvGrpSpPr>
      <p:grpSpPr>
        <a:xfrm>
          <a:off x="0" y="0"/>
          <a:ext cx="0" cy="0"/>
          <a:chOff x="0" y="0"/>
          <a:chExt cx="0" cy="0"/>
        </a:xfrm>
      </p:grpSpPr>
      <p:sp>
        <p:nvSpPr>
          <p:cNvPr id="57" name="Shape 57"/>
          <p:cNvSpPr/>
          <p:nvPr/>
        </p:nvSpPr>
        <p:spPr>
          <a:xfrm>
            <a:off x="21848960" y="12319000"/>
            <a:ext cx="509729"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‹Nº›</a:t>
            </a:fld>
            <a:r>
              <a:t>￼</a:t>
            </a:r>
          </a:p>
        </p:txBody>
      </p:sp>
      <p:sp>
        <p:nvSpPr>
          <p:cNvPr id="58" name="Shape 58"/>
          <p:cNvSpPr>
            <a:spLocks noGrp="1"/>
          </p:cNvSpPr>
          <p:nvPr>
            <p:ph type="pic" idx="13" hasCustomPrompt="1"/>
          </p:nvPr>
        </p:nvSpPr>
        <p:spPr>
          <a:xfrm>
            <a:off x="0" y="0"/>
            <a:ext cx="12199738" cy="13716196"/>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9" name="Shape 59"/>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el &amp; Untertitel">
    <p:spTree>
      <p:nvGrpSpPr>
        <p:cNvPr id="1" name=""/>
        <p:cNvGrpSpPr/>
        <p:nvPr/>
      </p:nvGrpSpPr>
      <p:grpSpPr>
        <a:xfrm>
          <a:off x="0" y="0"/>
          <a:ext cx="0" cy="0"/>
          <a:chOff x="0" y="0"/>
          <a:chExt cx="0" cy="0"/>
        </a:xfrm>
      </p:grpSpPr>
      <p:sp>
        <p:nvSpPr>
          <p:cNvPr id="1041" name="Shape 1041"/>
          <p:cNvSpPr>
            <a:spLocks noGrp="1"/>
          </p:cNvSpPr>
          <p:nvPr>
            <p:ph type="title"/>
          </p:nvPr>
        </p:nvSpPr>
        <p:spPr>
          <a:xfrm>
            <a:off x="2027039" y="2025848"/>
            <a:ext cx="20317222" cy="1782763"/>
          </a:xfrm>
          <a:prstGeom prst="rect">
            <a:avLst/>
          </a:prstGeom>
        </p:spPr>
        <p:txBody>
          <a:bodyPr lIns="0" tIns="0" rIns="0" bIns="0" anchor="t"/>
          <a:lstStyle/>
          <a:p>
            <a:r>
              <a:t>Titeltext</a:t>
            </a:r>
          </a:p>
        </p:txBody>
      </p:sp>
      <p:sp>
        <p:nvSpPr>
          <p:cNvPr id="1042" name="Shape 1042"/>
          <p:cNvSpPr>
            <a:spLocks noGrp="1"/>
          </p:cNvSpPr>
          <p:nvPr>
            <p:ph type="body" sz="half" idx="1"/>
          </p:nvPr>
        </p:nvSpPr>
        <p:spPr>
          <a:xfrm>
            <a:off x="2027039" y="4577079"/>
            <a:ext cx="20317222" cy="5848133"/>
          </a:xfrm>
          <a:prstGeom prst="rect">
            <a:avLst/>
          </a:prstGeom>
        </p:spPr>
        <p:txBody>
          <a:bodyPr anchor="t"/>
          <a:lstStyle>
            <a:lvl1pPr marL="0" indent="0">
              <a:lnSpc>
                <a:spcPct val="100000"/>
              </a:lnSpc>
              <a:spcBef>
                <a:spcPts val="0"/>
              </a:spcBef>
              <a:buSzTx/>
              <a:buNone/>
              <a:defRPr sz="8400" b="1">
                <a:solidFill>
                  <a:srgbClr val="212121"/>
                </a:solidFill>
                <a:latin typeface="Helvetica"/>
                <a:ea typeface="Helvetica"/>
                <a:cs typeface="Helvetica"/>
                <a:sym typeface="Helvetica"/>
              </a:defRPr>
            </a:lvl1pPr>
            <a:lvl2pPr marL="0" indent="228600">
              <a:lnSpc>
                <a:spcPct val="100000"/>
              </a:lnSpc>
              <a:spcBef>
                <a:spcPts val="0"/>
              </a:spcBef>
              <a:buSzTx/>
              <a:buNone/>
              <a:defRPr sz="4800" spc="240">
                <a:solidFill>
                  <a:srgbClr val="212121"/>
                </a:solidFill>
                <a:latin typeface="Montserrat"/>
                <a:ea typeface="Montserrat"/>
                <a:cs typeface="Montserrat"/>
                <a:sym typeface="Montserrat"/>
              </a:defRPr>
            </a:lvl2pPr>
            <a:lvl3pPr marL="0" indent="457200">
              <a:spcBef>
                <a:spcPts val="5900"/>
              </a:spcBef>
              <a:buSzTx/>
              <a:buNone/>
            </a:lvl3pPr>
            <a:lvl4pPr marL="0" indent="685800">
              <a:spcBef>
                <a:spcPts val="4500"/>
              </a:spcBef>
              <a:buSzTx/>
              <a:buNone/>
              <a:defRPr>
                <a:solidFill>
                  <a:srgbClr val="929292"/>
                </a:solidFill>
                <a:latin typeface="+mn-lt"/>
                <a:ea typeface="+mn-ea"/>
                <a:cs typeface="+mn-cs"/>
                <a:sym typeface="Helvetica Light"/>
              </a:defRPr>
            </a:lvl4pPr>
            <a:lvl5pPr marL="0" indent="914400">
              <a:spcBef>
                <a:spcPts val="0"/>
              </a:spcBef>
              <a:buSzTx/>
              <a:buNone/>
              <a:defRPr>
                <a:solidFill>
                  <a:srgbClr val="009193"/>
                </a:solidFill>
                <a:latin typeface="+mn-lt"/>
                <a:ea typeface="+mn-ea"/>
                <a:cs typeface="+mn-cs"/>
                <a:sym typeface="Helvetica Light"/>
              </a:defRPr>
            </a:lvl5pPr>
          </a:lstStyle>
          <a:p>
            <a:r>
              <a:t>Textebene 1</a:t>
            </a:r>
          </a:p>
          <a:p>
            <a:pPr lvl="1"/>
            <a:r>
              <a:t>Textebene 2</a:t>
            </a:r>
          </a:p>
          <a:p>
            <a:pPr lvl="2"/>
            <a:r>
              <a:t>Textebene 3</a:t>
            </a:r>
          </a:p>
          <a:p>
            <a:pPr lvl="3"/>
            <a:r>
              <a:t>Textebene 4</a:t>
            </a:r>
          </a:p>
          <a:p>
            <a:pPr lvl="4"/>
            <a:r>
              <a:t>Textebene 5</a:t>
            </a:r>
          </a:p>
        </p:txBody>
      </p:sp>
      <p:sp>
        <p:nvSpPr>
          <p:cNvPr id="1043" name="Shape 1043"/>
          <p:cNvSpPr>
            <a:spLocks noGrp="1"/>
          </p:cNvSpPr>
          <p:nvPr>
            <p:ph type="sldNum" sz="quarter" idx="2"/>
          </p:nvPr>
        </p:nvSpPr>
        <p:spPr>
          <a:xfrm>
            <a:off x="21848960" y="12319000"/>
            <a:ext cx="509729" cy="533400"/>
          </a:xfrm>
          <a:prstGeom prst="rect">
            <a:avLst/>
          </a:prstGeom>
        </p:spPr>
        <p:txBody>
          <a:bodyPr/>
          <a:lstStyle>
            <a:lvl1pPr algn="l">
              <a:lnSpc>
                <a:spcPct val="120000"/>
              </a:lnSpc>
              <a:spcBef>
                <a:spcPts val="4500"/>
              </a:spcBef>
              <a:defRPr sz="2800">
                <a:solidFill>
                  <a:srgbClr val="797979"/>
                </a:solidFill>
              </a:defRPr>
            </a:lvl1p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1848960" y="12319000"/>
            <a:ext cx="509729"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‹Nº›</a:t>
            </a:fld>
            <a:r>
              <a:t>￼</a:t>
            </a:r>
          </a:p>
        </p:txBody>
      </p:sp>
      <p:pic>
        <p:nvPicPr>
          <p:cNvPr id="3" name="pasted-image.pdf"/>
          <p:cNvPicPr>
            <a:picLocks noChangeAspect="1"/>
          </p:cNvPicPr>
          <p:nvPr/>
        </p:nvPicPr>
        <p:blipFill>
          <a:blip r:embed="rId8"/>
          <a:srcRect/>
          <a:stretch>
            <a:fillRect/>
          </a:stretch>
        </p:blipFill>
        <p:spPr>
          <a:xfrm>
            <a:off x="11176397" y="0"/>
            <a:ext cx="13207603" cy="13716000"/>
          </a:xfrm>
          <a:prstGeom prst="rect">
            <a:avLst/>
          </a:prstGeom>
          <a:ln w="12700">
            <a:miter lim="400000"/>
          </a:ln>
        </p:spPr>
      </p:pic>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Titeltext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Textebene 1</a:t>
            </a:r>
          </a:p>
          <a:p>
            <a:pPr lvl="1"/>
            <a:r>
              <a:t>Textebene 2</a:t>
            </a:r>
          </a:p>
          <a:p>
            <a:pPr lvl="2"/>
            <a:r>
              <a:t>Textebene 3</a:t>
            </a:r>
          </a:p>
          <a:p>
            <a:pPr lvl="3"/>
            <a:r>
              <a:t>Textebene 4</a:t>
            </a:r>
          </a:p>
          <a:p>
            <a:pPr lvl="4"/>
            <a:r>
              <a:t>Textebene 5</a:t>
            </a:r>
          </a:p>
        </p:txBody>
      </p:sp>
      <p:sp>
        <p:nvSpPr>
          <p:cNvPr id="6" name="Shape 6"/>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lnSpc>
                <a:spcPct val="100000"/>
              </a:lnSpc>
              <a:defRPr sz="2400">
                <a:solidFill>
                  <a:srgbClr val="000000"/>
                </a:solidFill>
              </a:defRPr>
            </a:lvl1pPr>
          </a:lstStyle>
          <a:p>
            <a:fld id="{86CB4B4D-7CA3-9044-876B-883B54F8677D}" type="slidenum">
              <a:t>‹Nº›</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748" r:id="rId6"/>
  </p:sldLayoutIdLst>
  <p:transition spd="med"/>
  <p:txStyles>
    <p:title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p:titleStyle>
    <p:bodyStyle>
      <a:lvl1pPr marL="36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1pPr>
      <a:lvl2pPr marL="100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2pPr>
      <a:lvl3pPr marL="163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3pPr>
      <a:lvl4pPr marL="227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4pPr>
      <a:lvl5pPr marL="290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5pPr>
      <a:lvl6pPr marL="1416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6pPr>
      <a:lvl7pPr marL="1480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7pPr>
      <a:lvl8pPr marL="1543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8pPr>
      <a:lvl9pPr marL="1607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D22319BC-80A7-402D-90DB-5510B5C3734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906" r="17906"/>
          <a:stretch>
            <a:fillRect/>
          </a:stretch>
        </p:blipFill>
        <p:spPr/>
      </p:pic>
      <p:sp>
        <p:nvSpPr>
          <p:cNvPr id="3" name="Shape 1059"/>
          <p:cNvSpPr txBox="1">
            <a:spLocks/>
          </p:cNvSpPr>
          <p:nvPr/>
        </p:nvSpPr>
        <p:spPr>
          <a:xfrm>
            <a:off x="2031804" y="1808776"/>
            <a:ext cx="10160196" cy="312519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fontScale="92500" lnSpcReduction="20000"/>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algn="l"/>
            <a:r>
              <a:rPr lang="es-CO" b="1" i="0" dirty="0">
                <a:effectLst/>
                <a:latin typeface="-apple-system"/>
              </a:rPr>
              <a:t>Inclusión financiera en Colombia</a:t>
            </a:r>
          </a:p>
        </p:txBody>
      </p:sp>
      <p:sp>
        <p:nvSpPr>
          <p:cNvPr id="4" name="Shape 1060"/>
          <p:cNvSpPr/>
          <p:nvPr/>
        </p:nvSpPr>
        <p:spPr>
          <a:xfrm>
            <a:off x="2030400" y="5388421"/>
            <a:ext cx="5567565" cy="146957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spc="150">
                <a:solidFill>
                  <a:srgbClr val="212121"/>
                </a:solidFill>
                <a:latin typeface="Montserrat"/>
                <a:ea typeface="Montserrat"/>
                <a:cs typeface="Montserrat"/>
                <a:sym typeface="Montserrat"/>
              </a:defRPr>
            </a:lvl1pPr>
          </a:lstStyle>
          <a:p>
            <a:r>
              <a:rPr lang="es-CO" dirty="0"/>
              <a:t>Por Jhohan Andres Castillo Zambrano</a:t>
            </a:r>
            <a:endParaRPr dirty="0"/>
          </a:p>
        </p:txBody>
      </p:sp>
    </p:spTree>
    <p:extLst>
      <p:ext uri="{BB962C8B-B14F-4D97-AF65-F5344CB8AC3E}">
        <p14:creationId xmlns:p14="http://schemas.microsoft.com/office/powerpoint/2010/main" val="4608926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1108" name="Shape 1108"/>
          <p:cNvSpPr/>
          <p:nvPr/>
        </p:nvSpPr>
        <p:spPr>
          <a:xfrm>
            <a:off x="2767916" y="9547117"/>
            <a:ext cx="17205449" cy="228560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400" dirty="0"/>
              <a:t>Realizamos un enfoque detallado en los tres departamentos con mayor cantidad de corresponsales bancarios. En el gráfico, los municipios con una cantidad significativa de corresponsales están resaltados en color rojo, representando los corresponsales tercerizados. Esta visualización nos permite identificar de manera clara y concisa los municipios con la mayor cantidad de corresponsales y cómo se distribuyen entre corresponsales propios y tercerizados.</a:t>
            </a:r>
            <a:endParaRPr sz="2400" dirty="0"/>
          </a:p>
        </p:txBody>
      </p:sp>
      <p:sp>
        <p:nvSpPr>
          <p:cNvPr id="5" name="Shape 1108">
            <a:extLst>
              <a:ext uri="{FF2B5EF4-FFF2-40B4-BE49-F238E27FC236}">
                <a16:creationId xmlns:a16="http://schemas.microsoft.com/office/drawing/2014/main" id="{FAA06EE5-08D7-1036-9FE9-635910614C0C}"/>
              </a:ext>
            </a:extLst>
          </p:cNvPr>
          <p:cNvSpPr/>
          <p:nvPr/>
        </p:nvSpPr>
        <p:spPr>
          <a:xfrm>
            <a:off x="2328645" y="1543494"/>
            <a:ext cx="20692720" cy="228560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400" dirty="0"/>
              <a:t>Nuestro objetivo es identificar los municipios que superan los 100 corresponsales y confirmar la hipótesis previa.</a:t>
            </a:r>
            <a:endParaRPr sz="2400" dirty="0"/>
          </a:p>
        </p:txBody>
      </p:sp>
      <p:pic>
        <p:nvPicPr>
          <p:cNvPr id="8" name="Imagen 7">
            <a:extLst>
              <a:ext uri="{FF2B5EF4-FFF2-40B4-BE49-F238E27FC236}">
                <a16:creationId xmlns:a16="http://schemas.microsoft.com/office/drawing/2014/main" id="{157AAD3C-C376-74CA-274F-CF60336CA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45" y="2472017"/>
            <a:ext cx="19437484" cy="6397589"/>
          </a:xfrm>
          <a:prstGeom prst="rect">
            <a:avLst/>
          </a:prstGeom>
        </p:spPr>
      </p:pic>
    </p:spTree>
    <p:extLst>
      <p:ext uri="{BB962C8B-B14F-4D97-AF65-F5344CB8AC3E}">
        <p14:creationId xmlns:p14="http://schemas.microsoft.com/office/powerpoint/2010/main" val="27686503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1108" name="Shape 1108"/>
          <p:cNvSpPr/>
          <p:nvPr/>
        </p:nvSpPr>
        <p:spPr>
          <a:xfrm>
            <a:off x="14813280" y="3621024"/>
            <a:ext cx="7772401" cy="29259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400" dirty="0"/>
              <a:t>Al analizar el número de corresponsales activos por entidad bancaria, podemos comparar la presencia de cada entidad en términos de su cantidad de corresponsales. Observamos que los bancos Colpatria, Banco de Occidente y Bancolombia son los que tienen un mayor número de corresponsales activos, lo que indica que atraen a una gran cantidad de usuarios. En estudios futuros, podríamos investigar más a fondo estos tres bancos y los servicios que ofrecen para identificar cuáles son sus fortalezas y potenciales ventajas competitivas.</a:t>
            </a:r>
            <a:endParaRPr sz="2400" dirty="0"/>
          </a:p>
        </p:txBody>
      </p:sp>
      <p:sp>
        <p:nvSpPr>
          <p:cNvPr id="5" name="Shape 1108">
            <a:extLst>
              <a:ext uri="{FF2B5EF4-FFF2-40B4-BE49-F238E27FC236}">
                <a16:creationId xmlns:a16="http://schemas.microsoft.com/office/drawing/2014/main" id="{FAA06EE5-08D7-1036-9FE9-635910614C0C}"/>
              </a:ext>
            </a:extLst>
          </p:cNvPr>
          <p:cNvSpPr/>
          <p:nvPr/>
        </p:nvSpPr>
        <p:spPr>
          <a:xfrm>
            <a:off x="2328645" y="1543494"/>
            <a:ext cx="20692720" cy="228560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400" dirty="0"/>
              <a:t>A continuación, se presentan los gráficos correspondientes a las métricas clave relacionadas con el uso de entidades bancarias. Estos gráficos nos permitirán examinar y analizar en detalle la presencia de corresponsales, la actividad de depósitos, giros, pagos, retiros, transferencias y el volumen total de transacciones, proporcionando una visión integral de la participación y el impacto de cada entidad en el sistema financiero</a:t>
            </a:r>
            <a:endParaRPr sz="2400" dirty="0"/>
          </a:p>
        </p:txBody>
      </p:sp>
      <p:pic>
        <p:nvPicPr>
          <p:cNvPr id="3" name="Imagen 2">
            <a:extLst>
              <a:ext uri="{FF2B5EF4-FFF2-40B4-BE49-F238E27FC236}">
                <a16:creationId xmlns:a16="http://schemas.microsoft.com/office/drawing/2014/main" id="{07B41CE7-4B14-D4D6-3287-E61CB0973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45" y="3424257"/>
            <a:ext cx="11868242" cy="9816255"/>
          </a:xfrm>
          <a:prstGeom prst="rect">
            <a:avLst/>
          </a:prstGeom>
        </p:spPr>
      </p:pic>
    </p:spTree>
    <p:extLst>
      <p:ext uri="{BB962C8B-B14F-4D97-AF65-F5344CB8AC3E}">
        <p14:creationId xmlns:p14="http://schemas.microsoft.com/office/powerpoint/2010/main" val="24906878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1108" name="Shape 1108"/>
          <p:cNvSpPr/>
          <p:nvPr/>
        </p:nvSpPr>
        <p:spPr>
          <a:xfrm>
            <a:off x="14839668" y="1682573"/>
            <a:ext cx="8027876" cy="103508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000" dirty="0"/>
              <a:t>Al analizar el gráfico del número de depósitos a lo largo del tiempo, podemos observar un aumento progresivo a medida que pasan los años. Este fenómeno puede respaldar dos posibles hipótesis:</a:t>
            </a:r>
          </a:p>
          <a:p>
            <a:r>
              <a:rPr lang="es-CO" sz="2000" dirty="0"/>
              <a:t>El incremento en el número de depósitos podría estar relacionado con el aumento de la inflación nacional y del índice de precios al consumidor (IPC). En este escenario, la creciente cantidad de depósitos reflejaría la necesidad de hacer frente a un mayor costo de vida y a un aumento en los gastos diarios de los individuos.</a:t>
            </a:r>
          </a:p>
          <a:p>
            <a:r>
              <a:rPr lang="es-CO" sz="2000" dirty="0"/>
              <a:t>Otra explicación plausible podría ser el aumento de la bancarización y el mayor acceso a productos y servicios bancarios. A medida que más personas se incorporan al sistema financiero y tienen acceso a cuentas bancarias, tarjetas de débito o crédito, y otros medios de transacciones electrónicas, es natural que la cantidad de depósitos se incremente debido a una mayor actividad financiera a nivel nacional.</a:t>
            </a:r>
          </a:p>
          <a:p>
            <a:r>
              <a:rPr lang="es-CO" sz="2000" dirty="0"/>
              <a:t>Estas hipótesis sugieren posibles factores que podrían influir en el aumento del número de depósitos a lo largo del tiempo. Sin embargo, sería necesario realizar un análisis más profundo y considerar otros factores para validar estas suposiciones.</a:t>
            </a:r>
          </a:p>
        </p:txBody>
      </p:sp>
      <p:sp>
        <p:nvSpPr>
          <p:cNvPr id="5" name="Shape 1108">
            <a:extLst>
              <a:ext uri="{FF2B5EF4-FFF2-40B4-BE49-F238E27FC236}">
                <a16:creationId xmlns:a16="http://schemas.microsoft.com/office/drawing/2014/main" id="{FAA06EE5-08D7-1036-9FE9-635910614C0C}"/>
              </a:ext>
            </a:extLst>
          </p:cNvPr>
          <p:cNvSpPr/>
          <p:nvPr/>
        </p:nvSpPr>
        <p:spPr>
          <a:xfrm>
            <a:off x="1845640" y="1138653"/>
            <a:ext cx="20692720" cy="228560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400" dirty="0"/>
              <a:t>Analizar el gráfico del número de depósitos a lo largo del tiempo</a:t>
            </a:r>
            <a:endParaRPr sz="2400" dirty="0"/>
          </a:p>
        </p:txBody>
      </p:sp>
      <p:pic>
        <p:nvPicPr>
          <p:cNvPr id="7" name="Imagen 6">
            <a:extLst>
              <a:ext uri="{FF2B5EF4-FFF2-40B4-BE49-F238E27FC236}">
                <a16:creationId xmlns:a16="http://schemas.microsoft.com/office/drawing/2014/main" id="{DBD57AFC-A815-DD3E-D566-B9584053B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626" y="3424257"/>
            <a:ext cx="13343858" cy="7258558"/>
          </a:xfrm>
          <a:prstGeom prst="rect">
            <a:avLst/>
          </a:prstGeom>
        </p:spPr>
      </p:pic>
    </p:spTree>
    <p:extLst>
      <p:ext uri="{BB962C8B-B14F-4D97-AF65-F5344CB8AC3E}">
        <p14:creationId xmlns:p14="http://schemas.microsoft.com/office/powerpoint/2010/main" val="14097785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5" name="Shape 1108">
            <a:extLst>
              <a:ext uri="{FF2B5EF4-FFF2-40B4-BE49-F238E27FC236}">
                <a16:creationId xmlns:a16="http://schemas.microsoft.com/office/drawing/2014/main" id="{FAA06EE5-08D7-1036-9FE9-635910614C0C}"/>
              </a:ext>
            </a:extLst>
          </p:cNvPr>
          <p:cNvSpPr/>
          <p:nvPr/>
        </p:nvSpPr>
        <p:spPr>
          <a:xfrm>
            <a:off x="2328645" y="1138653"/>
            <a:ext cx="20692720" cy="228560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algn="l"/>
            <a:r>
              <a:rPr lang="es-CO" sz="2400" dirty="0"/>
              <a:t>Análisis del número de cuentas de ahorro</a:t>
            </a:r>
          </a:p>
        </p:txBody>
      </p:sp>
      <p:pic>
        <p:nvPicPr>
          <p:cNvPr id="4" name="Imagen 3">
            <a:extLst>
              <a:ext uri="{FF2B5EF4-FFF2-40B4-BE49-F238E27FC236}">
                <a16:creationId xmlns:a16="http://schemas.microsoft.com/office/drawing/2014/main" id="{4E1FD90A-C0EA-8427-D510-F28D768B7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911" y="2701290"/>
            <a:ext cx="12488487" cy="7796022"/>
          </a:xfrm>
          <a:prstGeom prst="rect">
            <a:avLst/>
          </a:prstGeom>
        </p:spPr>
      </p:pic>
      <p:sp>
        <p:nvSpPr>
          <p:cNvPr id="6" name="CuadroTexto 5">
            <a:extLst>
              <a:ext uri="{FF2B5EF4-FFF2-40B4-BE49-F238E27FC236}">
                <a16:creationId xmlns:a16="http://schemas.microsoft.com/office/drawing/2014/main" id="{3830D27E-134A-0030-49A4-DEF6D90630C8}"/>
              </a:ext>
            </a:extLst>
          </p:cNvPr>
          <p:cNvSpPr txBox="1"/>
          <p:nvPr/>
        </p:nvSpPr>
        <p:spPr>
          <a:xfrm>
            <a:off x="14228064" y="918361"/>
            <a:ext cx="8961120" cy="1136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CO" sz="2000" b="0" i="0" dirty="0">
                <a:solidFill>
                  <a:schemeClr val="bg2"/>
                </a:solidFill>
                <a:effectLst/>
                <a:latin typeface="Montserrat" pitchFamily="2" charset="77"/>
              </a:rPr>
              <a:t>El hecho de que la desviación estándar sea alta (en este caso, más de 350,000) indica que hay una gran variabilidad en el número de cuentas de ahorro en los departamentos de Colombia.</a:t>
            </a:r>
          </a:p>
          <a:p>
            <a:pPr algn="l"/>
            <a:endParaRPr lang="es-CO" sz="2000" b="0" i="0" dirty="0">
              <a:solidFill>
                <a:schemeClr val="bg2"/>
              </a:solidFill>
              <a:effectLst/>
              <a:latin typeface="Montserrat" pitchFamily="2" charset="77"/>
            </a:endParaRPr>
          </a:p>
          <a:p>
            <a:pPr algn="l"/>
            <a:r>
              <a:rPr lang="es-CO" sz="2000" b="0" i="0" dirty="0">
                <a:solidFill>
                  <a:schemeClr val="bg2"/>
                </a:solidFill>
                <a:effectLst/>
                <a:latin typeface="Montserrat" pitchFamily="2" charset="77"/>
              </a:rPr>
              <a:t>La desviación estándar alta sugiere que existen diferencias significativas en el número de cuentas de ahorro entre los departamentos, y que hay una amplia dispersión en los datos. Esto significa que algunos departamentos pueden tener un número muy alto de cuentas de ahorro, mientras que otros tienen un número muy bajo.</a:t>
            </a:r>
          </a:p>
          <a:p>
            <a:pPr algn="l"/>
            <a:endParaRPr lang="es-CO" sz="2000" b="0" i="0" dirty="0">
              <a:solidFill>
                <a:schemeClr val="bg2"/>
              </a:solidFill>
              <a:effectLst/>
              <a:latin typeface="Montserrat" pitchFamily="2" charset="77"/>
            </a:endParaRPr>
          </a:p>
          <a:p>
            <a:pPr algn="l"/>
            <a:r>
              <a:rPr lang="es-CO" sz="2000" b="0" i="0" dirty="0">
                <a:solidFill>
                  <a:schemeClr val="bg2"/>
                </a:solidFill>
                <a:effectLst/>
                <a:latin typeface="Montserrat" pitchFamily="2" charset="77"/>
              </a:rPr>
              <a:t>En este caso, Bogotá se destaca como un departamento con un alto promedio de cuentas de ahorro en comparación con los demás. Esta diferencia significativa en el promedio de cuentas de ahorro entre Bogotá y los otros departamentos puede ser indicativa de varias situaciones:</a:t>
            </a:r>
          </a:p>
          <a:p>
            <a:pPr algn="l"/>
            <a:endParaRPr lang="es-CO" sz="2000" b="0" i="0" dirty="0">
              <a:solidFill>
                <a:schemeClr val="bg2"/>
              </a:solidFill>
              <a:effectLst/>
              <a:latin typeface="Montserrat" pitchFamily="2" charset="77"/>
            </a:endParaRPr>
          </a:p>
          <a:p>
            <a:pPr marL="342900" indent="-342900" algn="l">
              <a:buFont typeface="Arial" panose="020B0604020202020204" pitchFamily="34" charset="0"/>
              <a:buChar char="•"/>
            </a:pPr>
            <a:r>
              <a:rPr lang="es-CO" sz="2000" b="0" i="0" dirty="0">
                <a:solidFill>
                  <a:schemeClr val="bg2"/>
                </a:solidFill>
                <a:effectLst/>
                <a:latin typeface="Montserrat" pitchFamily="2" charset="77"/>
              </a:rPr>
              <a:t>Diferencias económicas: Bogotá podría tener una economía más próspera y una mayor capacidad de ahorro en comparación con otros departamentos. Esto podría deberse a su posición como la capital y el centro financiero del país, donde se concentran más oportunidades económicas.</a:t>
            </a:r>
          </a:p>
          <a:p>
            <a:pPr marL="342900" indent="-342900" algn="l">
              <a:buFont typeface="Arial" panose="020B0604020202020204" pitchFamily="34" charset="0"/>
              <a:buChar char="•"/>
            </a:pPr>
            <a:r>
              <a:rPr lang="es-CO" sz="2000" b="0" i="0" dirty="0">
                <a:solidFill>
                  <a:schemeClr val="bg2"/>
                </a:solidFill>
                <a:effectLst/>
                <a:latin typeface="Montserrat" pitchFamily="2" charset="77"/>
              </a:rPr>
              <a:t>Acceso a servicios financieros: Bogotá puede tener una mejor infraestructura bancaria y una mayor disponibilidad de servicios financieros en comparación con otros departamentos, lo que facilita que más personas tengan cuentas de ahorro.</a:t>
            </a:r>
          </a:p>
          <a:p>
            <a:pPr marL="342900" indent="-342900" algn="l">
              <a:buFont typeface="Arial" panose="020B0604020202020204" pitchFamily="34" charset="0"/>
              <a:buChar char="•"/>
            </a:pPr>
            <a:r>
              <a:rPr lang="es-CO" sz="2000" b="0" i="0" dirty="0">
                <a:solidFill>
                  <a:schemeClr val="bg2"/>
                </a:solidFill>
                <a:effectLst/>
                <a:latin typeface="Montserrat" pitchFamily="2" charset="77"/>
              </a:rPr>
              <a:t>Educación financiera: Es posible que en Bogotá haya una mayor conciencia y educación financiera, lo que lleva a una mayor adopción de cuentas de ahorro y otros productos financieros.</a:t>
            </a:r>
          </a:p>
          <a:p>
            <a:pPr marL="0" marR="0" indent="0" algn="l" defTabSz="825500" rtl="0" fontAlgn="auto" latinLnBrk="0" hangingPunct="0">
              <a:lnSpc>
                <a:spcPct val="120000"/>
              </a:lnSpc>
              <a:spcBef>
                <a:spcPts val="0"/>
              </a:spcBef>
              <a:spcAft>
                <a:spcPts val="0"/>
              </a:spcAft>
              <a:buClrTx/>
              <a:buSzTx/>
              <a:buFontTx/>
              <a:buNone/>
              <a:tabLst/>
            </a:pPr>
            <a:endParaRPr kumimoji="0" lang="es-CO" sz="3000" b="0" i="0" u="none" strike="noStrike" cap="none" spc="0" normalizeH="0" baseline="0" dirty="0">
              <a:ln>
                <a:noFill/>
              </a:ln>
              <a:solidFill>
                <a:srgbClr val="009193"/>
              </a:solidFill>
              <a:effectLst/>
              <a:uFillTx/>
              <a:latin typeface="+mn-lt"/>
              <a:ea typeface="+mn-ea"/>
              <a:cs typeface="+mn-cs"/>
              <a:sym typeface="Helvetica Light"/>
            </a:endParaRPr>
          </a:p>
        </p:txBody>
      </p:sp>
    </p:spTree>
    <p:extLst>
      <p:ext uri="{BB962C8B-B14F-4D97-AF65-F5344CB8AC3E}">
        <p14:creationId xmlns:p14="http://schemas.microsoft.com/office/powerpoint/2010/main" val="310727297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5" name="Shape 1108">
            <a:extLst>
              <a:ext uri="{FF2B5EF4-FFF2-40B4-BE49-F238E27FC236}">
                <a16:creationId xmlns:a16="http://schemas.microsoft.com/office/drawing/2014/main" id="{FAA06EE5-08D7-1036-9FE9-635910614C0C}"/>
              </a:ext>
            </a:extLst>
          </p:cNvPr>
          <p:cNvSpPr/>
          <p:nvPr/>
        </p:nvSpPr>
        <p:spPr>
          <a:xfrm>
            <a:off x="2328645" y="1138653"/>
            <a:ext cx="20692720" cy="228560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algn="l"/>
            <a:r>
              <a:rPr lang="es-CO" sz="2400" dirty="0"/>
              <a:t>Análisis del monto total de crédito de consumo</a:t>
            </a:r>
          </a:p>
        </p:txBody>
      </p:sp>
      <p:pic>
        <p:nvPicPr>
          <p:cNvPr id="4" name="Imagen 3">
            <a:extLst>
              <a:ext uri="{FF2B5EF4-FFF2-40B4-BE49-F238E27FC236}">
                <a16:creationId xmlns:a16="http://schemas.microsoft.com/office/drawing/2014/main" id="{4E1FD90A-C0EA-8427-D510-F28D768B7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911" y="2701290"/>
            <a:ext cx="12488487" cy="7796022"/>
          </a:xfrm>
          <a:prstGeom prst="rect">
            <a:avLst/>
          </a:prstGeom>
        </p:spPr>
      </p:pic>
      <p:sp>
        <p:nvSpPr>
          <p:cNvPr id="6" name="CuadroTexto 5">
            <a:extLst>
              <a:ext uri="{FF2B5EF4-FFF2-40B4-BE49-F238E27FC236}">
                <a16:creationId xmlns:a16="http://schemas.microsoft.com/office/drawing/2014/main" id="{3830D27E-134A-0030-49A4-DEF6D90630C8}"/>
              </a:ext>
            </a:extLst>
          </p:cNvPr>
          <p:cNvSpPr txBox="1"/>
          <p:nvPr/>
        </p:nvSpPr>
        <p:spPr>
          <a:xfrm>
            <a:off x="14228064" y="1195359"/>
            <a:ext cx="8961120" cy="10813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CO" sz="2000" b="0" i="0" dirty="0">
                <a:solidFill>
                  <a:schemeClr val="bg2"/>
                </a:solidFill>
                <a:effectLst/>
                <a:latin typeface="Montserrat" pitchFamily="2" charset="77"/>
              </a:rPr>
              <a:t>Basándonos en la información proporcionada por el gráfico de caja y bigotes del monto total de crédito de consumo por género, podemos realizar las siguientes observaciones e interpretaciones:</a:t>
            </a:r>
          </a:p>
          <a:p>
            <a:pPr algn="l"/>
            <a:endParaRPr lang="es-CO" sz="2000" b="0" i="0" dirty="0">
              <a:solidFill>
                <a:schemeClr val="bg2"/>
              </a:solidFill>
              <a:effectLst/>
              <a:latin typeface="Montserrat" pitchFamily="2" charset="77"/>
            </a:endParaRPr>
          </a:p>
          <a:p>
            <a:pPr marL="342900" indent="-342900" algn="l">
              <a:buFont typeface="Arial" panose="020B0604020202020204" pitchFamily="34" charset="0"/>
              <a:buChar char="•"/>
            </a:pPr>
            <a:r>
              <a:rPr lang="es-CO" sz="2000" b="0" i="0" dirty="0">
                <a:solidFill>
                  <a:schemeClr val="bg2"/>
                </a:solidFill>
                <a:effectLst/>
                <a:latin typeface="Montserrat" pitchFamily="2" charset="77"/>
              </a:rPr>
              <a:t>Mediana: Podemos observar que la mediana del número de créditos de consumo para mujeres se encuentra en un rango mayor a la mediana de los hombres. Esto indica que en general, las mujeres tienden a tener un mayor número de créditos de consumo que los hombres.</a:t>
            </a:r>
          </a:p>
          <a:p>
            <a:pPr marL="342900" indent="-342900" algn="l">
              <a:buFont typeface="Arial" panose="020B0604020202020204" pitchFamily="34" charset="0"/>
              <a:buChar char="•"/>
            </a:pPr>
            <a:r>
              <a:rPr lang="es-CO" sz="2000" b="0" i="0" dirty="0">
                <a:solidFill>
                  <a:schemeClr val="bg2"/>
                </a:solidFill>
                <a:effectLst/>
                <a:latin typeface="Montserrat" pitchFamily="2" charset="77"/>
              </a:rPr>
              <a:t>Cuartiles: La caja del gráfico representa el rango </a:t>
            </a:r>
            <a:r>
              <a:rPr lang="es-CO" sz="2000" b="0" i="0" dirty="0" err="1">
                <a:solidFill>
                  <a:schemeClr val="bg2"/>
                </a:solidFill>
                <a:effectLst/>
                <a:latin typeface="Montserrat" pitchFamily="2" charset="77"/>
              </a:rPr>
              <a:t>intercuartil</a:t>
            </a:r>
            <a:r>
              <a:rPr lang="es-CO" sz="2000" b="0" i="0" dirty="0">
                <a:solidFill>
                  <a:schemeClr val="bg2"/>
                </a:solidFill>
                <a:effectLst/>
                <a:latin typeface="Montserrat" pitchFamily="2" charset="77"/>
              </a:rPr>
              <a:t> (IQR), que es la diferencia entre el tercer cuartil (Q3) y el primer cuartil (Q1). En el caso de las mujeres, el IQR parece estar entre aproximadamente 0 y 2 créditos de consumo. Mientras que para los hombres, hay dos segmentos distintos en el IQR, uno entre 0 y 2 créditos y otro entre 3 y 5 créditos. Esto sugiere que hay una mayor variabilidad en la cantidad de créditos de consumo entre los hombres.</a:t>
            </a:r>
          </a:p>
          <a:p>
            <a:pPr marL="342900" indent="-342900" algn="l">
              <a:buFont typeface="Arial" panose="020B0604020202020204" pitchFamily="34" charset="0"/>
              <a:buChar char="•"/>
            </a:pPr>
            <a:r>
              <a:rPr lang="es-CO" sz="2000" b="0" i="0" dirty="0">
                <a:solidFill>
                  <a:schemeClr val="bg2"/>
                </a:solidFill>
                <a:effectLst/>
                <a:latin typeface="Montserrat" pitchFamily="2" charset="77"/>
              </a:rPr>
              <a:t>Valores atípicos: En el gráfico, los puntos que se encuentran por encima de los "bigotes" representan los valores atípicos o extremos. Podemos observar que tanto hombres como mujeres tienen valores atípicos por encima de 7-8 créditos de consumo. Esto indica que existen individuos tanto en el grupo de hombres como en el grupo de mujeres que tienen un número significativamente mayor de créditos de consumo.</a:t>
            </a:r>
          </a:p>
          <a:p>
            <a:pPr algn="l"/>
            <a:endParaRPr lang="es-CO" sz="2000" b="0" i="0" dirty="0">
              <a:solidFill>
                <a:schemeClr val="bg2"/>
              </a:solidFill>
              <a:effectLst/>
              <a:latin typeface="Montserrat" pitchFamily="2" charset="77"/>
            </a:endParaRPr>
          </a:p>
          <a:p>
            <a:pPr algn="l"/>
            <a:r>
              <a:rPr lang="es-CO" sz="2000" b="0" i="0" dirty="0">
                <a:solidFill>
                  <a:schemeClr val="bg2"/>
                </a:solidFill>
                <a:effectLst/>
                <a:latin typeface="Montserrat" pitchFamily="2" charset="77"/>
              </a:rPr>
              <a:t>En resumen, el gráfico de caja y bigotes nos muestra que las mujeres tienden a tener un número de créditos de consumo mayor en comparación con los hombres, y también revela una mayor variabilidad en el número de créditos entre los hombres.</a:t>
            </a:r>
          </a:p>
        </p:txBody>
      </p:sp>
    </p:spTree>
    <p:extLst>
      <p:ext uri="{BB962C8B-B14F-4D97-AF65-F5344CB8AC3E}">
        <p14:creationId xmlns:p14="http://schemas.microsoft.com/office/powerpoint/2010/main" val="15543062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5" name="Shape 1108">
            <a:extLst>
              <a:ext uri="{FF2B5EF4-FFF2-40B4-BE49-F238E27FC236}">
                <a16:creationId xmlns:a16="http://schemas.microsoft.com/office/drawing/2014/main" id="{FAA06EE5-08D7-1036-9FE9-635910614C0C}"/>
              </a:ext>
            </a:extLst>
          </p:cNvPr>
          <p:cNvSpPr/>
          <p:nvPr/>
        </p:nvSpPr>
        <p:spPr>
          <a:xfrm>
            <a:off x="2328645" y="1138653"/>
            <a:ext cx="20692720" cy="228560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algn="l"/>
            <a:r>
              <a:rPr lang="es-CO" sz="2400" dirty="0"/>
              <a:t>Análisis de microcréditos según los rangos de ingresos</a:t>
            </a:r>
          </a:p>
        </p:txBody>
      </p:sp>
      <p:sp>
        <p:nvSpPr>
          <p:cNvPr id="6" name="CuadroTexto 5">
            <a:extLst>
              <a:ext uri="{FF2B5EF4-FFF2-40B4-BE49-F238E27FC236}">
                <a16:creationId xmlns:a16="http://schemas.microsoft.com/office/drawing/2014/main" id="{3830D27E-134A-0030-49A4-DEF6D90630C8}"/>
              </a:ext>
            </a:extLst>
          </p:cNvPr>
          <p:cNvSpPr txBox="1"/>
          <p:nvPr/>
        </p:nvSpPr>
        <p:spPr>
          <a:xfrm>
            <a:off x="2626233" y="10701962"/>
            <a:ext cx="17794224" cy="18753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CO" sz="2400" dirty="0">
                <a:solidFill>
                  <a:srgbClr val="5E5E5E"/>
                </a:solidFill>
                <a:latin typeface="Montserrat Light"/>
                <a:sym typeface="Montserrat Light"/>
              </a:rPr>
              <a:t>Podemos observar que los rangos de ingresos de 4 SMMLV - 10 SMMLV y 1 SMMLV - 2 SMMLV son los que presentan la mayor proporción de microcréditos, lo que sugiere que estos grupos de ingresos tienen una necesidad significativa de financiamiento a través de microcréditos. Esto puede deberse a diferentes razones, como la falta de acceso a otros tipos de crédito o la necesidad de financiamiento para emprender proyectos o cubrir necesidades urgentes.</a:t>
            </a:r>
          </a:p>
        </p:txBody>
      </p:sp>
      <p:pic>
        <p:nvPicPr>
          <p:cNvPr id="8" name="Imagen 7">
            <a:extLst>
              <a:ext uri="{FF2B5EF4-FFF2-40B4-BE49-F238E27FC236}">
                <a16:creationId xmlns:a16="http://schemas.microsoft.com/office/drawing/2014/main" id="{94964C0D-4C37-14C3-B870-61AD661CE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850" y="2003033"/>
            <a:ext cx="10968990" cy="8359627"/>
          </a:xfrm>
          <a:prstGeom prst="rect">
            <a:avLst/>
          </a:prstGeom>
        </p:spPr>
      </p:pic>
    </p:spTree>
    <p:extLst>
      <p:ext uri="{BB962C8B-B14F-4D97-AF65-F5344CB8AC3E}">
        <p14:creationId xmlns:p14="http://schemas.microsoft.com/office/powerpoint/2010/main" val="19499208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1108" name="Shape 1108"/>
          <p:cNvSpPr/>
          <p:nvPr/>
        </p:nvSpPr>
        <p:spPr>
          <a:xfrm>
            <a:off x="12710160" y="6756882"/>
            <a:ext cx="9838943" cy="29259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400" dirty="0"/>
              <a:t>El análisis muestra que en los rangos de ingresos más altos (&gt; 3 SMMLV hasta 5 SMMLV), hay pocas cuentas de ahorro activas con un nivel de crédito de consumo bajo. Mientras tanto, en los rangos de ingresos más bajos (hasta 1 SMMLV), hay más cuentas activas con niveles de crédito de consumo también bajos, pero con una variación en el número de cuentas. Estos resultados sugieren que el nivel de crédito de consumo está relacionado con el rango de ingresos, y aquellos con ingresos más altos tienden a tener un nivel de crédito de consumo más bajo.</a:t>
            </a:r>
            <a:endParaRPr sz="2400" dirty="0"/>
          </a:p>
        </p:txBody>
      </p:sp>
      <p:sp>
        <p:nvSpPr>
          <p:cNvPr id="2" name="CuadroTexto 1">
            <a:extLst>
              <a:ext uri="{FF2B5EF4-FFF2-40B4-BE49-F238E27FC236}">
                <a16:creationId xmlns:a16="http://schemas.microsoft.com/office/drawing/2014/main" id="{BBBC18CB-2E44-48CC-858C-61866885B8DE}"/>
              </a:ext>
            </a:extLst>
          </p:cNvPr>
          <p:cNvSpPr txBox="1"/>
          <p:nvPr/>
        </p:nvSpPr>
        <p:spPr>
          <a:xfrm>
            <a:off x="1254336" y="828213"/>
            <a:ext cx="21587375" cy="32049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20000"/>
              </a:lnSpc>
              <a:spcBef>
                <a:spcPts val="0"/>
              </a:spcBef>
              <a:spcAft>
                <a:spcPts val="0"/>
              </a:spcAft>
              <a:buClrTx/>
              <a:buSzTx/>
              <a:buFontTx/>
              <a:buNone/>
              <a:tabLst/>
            </a:pPr>
            <a:r>
              <a:rPr lang="es-CO" sz="2400" dirty="0">
                <a:solidFill>
                  <a:srgbClr val="5E5E5E"/>
                </a:solidFill>
                <a:latin typeface="Montserrat Light"/>
              </a:rPr>
              <a:t>Las cuentas de ahorro son instrumentos financieros populares que permiten a las personas ahorrar dinero y acumular intereses. Por otro lado, el crédito de consumo se refiere a los préstamos que las personas solicitan para financiar sus necesidades personales, como la compra de bienes de consumo duradero, la educación o la atención médica.</a:t>
            </a:r>
          </a:p>
          <a:p>
            <a:pPr marL="0" marR="0" indent="0" algn="l" defTabSz="825500" rtl="0" fontAlgn="auto" latinLnBrk="0" hangingPunct="0">
              <a:lnSpc>
                <a:spcPct val="120000"/>
              </a:lnSpc>
              <a:spcBef>
                <a:spcPts val="0"/>
              </a:spcBef>
              <a:spcAft>
                <a:spcPts val="0"/>
              </a:spcAft>
              <a:buClrTx/>
              <a:buSzTx/>
              <a:buFontTx/>
              <a:buNone/>
              <a:tabLst/>
            </a:pPr>
            <a:endParaRPr lang="es-CO" sz="2400" dirty="0">
              <a:solidFill>
                <a:srgbClr val="5E5E5E"/>
              </a:solidFill>
              <a:latin typeface="Montserrat Light"/>
            </a:endParaRPr>
          </a:p>
          <a:p>
            <a:pPr marL="0" marR="0" indent="0" algn="l" defTabSz="825500" rtl="0" fontAlgn="auto" latinLnBrk="0" hangingPunct="0">
              <a:lnSpc>
                <a:spcPct val="120000"/>
              </a:lnSpc>
              <a:spcBef>
                <a:spcPts val="0"/>
              </a:spcBef>
              <a:spcAft>
                <a:spcPts val="0"/>
              </a:spcAft>
              <a:buClrTx/>
              <a:buSzTx/>
              <a:buFontTx/>
              <a:buNone/>
              <a:tabLst/>
            </a:pPr>
            <a:r>
              <a:rPr lang="es-CO" sz="2400" dirty="0">
                <a:solidFill>
                  <a:srgbClr val="5E5E5E"/>
                </a:solidFill>
                <a:latin typeface="Montserrat Light"/>
              </a:rPr>
              <a:t>Al analizar la relación entre el número de cuentas de ahorro y el monto total de crédito de consumo, podemos obtener información valiosa sobre los hábitos de ahorro y endeudamiento de diferentes segmentos de la población. Esto puede ayudar a identificar patrones, tendencias y posibles oportunidades para diseñar productos financieros que se ajusten mejor a las necesidades y preferencias de cada segmento.</a:t>
            </a:r>
          </a:p>
        </p:txBody>
      </p:sp>
      <p:pic>
        <p:nvPicPr>
          <p:cNvPr id="8" name="Imagen 7">
            <a:extLst>
              <a:ext uri="{FF2B5EF4-FFF2-40B4-BE49-F238E27FC236}">
                <a16:creationId xmlns:a16="http://schemas.microsoft.com/office/drawing/2014/main" id="{C526C46B-BA7D-67AD-ABAB-DFB2D56FE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59" y="4564126"/>
            <a:ext cx="10937664" cy="8880802"/>
          </a:xfrm>
          <a:prstGeom prst="rect">
            <a:avLst/>
          </a:prstGeom>
        </p:spPr>
      </p:pic>
    </p:spTree>
    <p:extLst>
      <p:ext uri="{BB962C8B-B14F-4D97-AF65-F5344CB8AC3E}">
        <p14:creationId xmlns:p14="http://schemas.microsoft.com/office/powerpoint/2010/main" val="237342926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Shape 1099"/>
          <p:cNvSpPr>
            <a:spLocks noGrp="1"/>
          </p:cNvSpPr>
          <p:nvPr>
            <p:ph type="sldNum" sz="quarter" idx="2"/>
          </p:nvPr>
        </p:nvSpPr>
        <p:spPr>
          <a:xfrm>
            <a:off x="21848960" y="12319000"/>
            <a:ext cx="312015" cy="533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1101" name="Shape 1101"/>
          <p:cNvSpPr>
            <a:spLocks noGrp="1"/>
          </p:cNvSpPr>
          <p:nvPr>
            <p:ph type="title"/>
          </p:nvPr>
        </p:nvSpPr>
        <p:spPr>
          <a:xfrm>
            <a:off x="2032000" y="1708348"/>
            <a:ext cx="10160196" cy="3125193"/>
          </a:xfrm>
          <a:prstGeom prst="rect">
            <a:avLst/>
          </a:prstGeom>
        </p:spPr>
        <p:txBody>
          <a:bodyPr/>
          <a:lstStyle/>
          <a:p>
            <a:r>
              <a:rPr lang="es-ES" dirty="0" err="1"/>
              <a:t>Insights</a:t>
            </a:r>
            <a:endParaRPr dirty="0"/>
          </a:p>
        </p:txBody>
      </p:sp>
      <p:sp>
        <p:nvSpPr>
          <p:cNvPr id="2" name="CuadroTexto 1">
            <a:extLst>
              <a:ext uri="{FF2B5EF4-FFF2-40B4-BE49-F238E27FC236}">
                <a16:creationId xmlns:a16="http://schemas.microsoft.com/office/drawing/2014/main" id="{D1299AEF-945C-C2EB-6C60-471E3FEF4209}"/>
              </a:ext>
            </a:extLst>
          </p:cNvPr>
          <p:cNvSpPr txBox="1"/>
          <p:nvPr/>
        </p:nvSpPr>
        <p:spPr>
          <a:xfrm>
            <a:off x="8142663" y="3667382"/>
            <a:ext cx="1386230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buFont typeface="+mj-lt"/>
              <a:buAutoNum type="arabicPeriod"/>
            </a:pPr>
            <a:r>
              <a:rPr lang="es-CO" sz="2000" b="1" i="0" dirty="0">
                <a:solidFill>
                  <a:srgbClr val="374151"/>
                </a:solidFill>
                <a:effectLst/>
                <a:latin typeface="Montserrat" pitchFamily="2" charset="77"/>
              </a:rPr>
              <a:t>Tercerización de corresponsales: </a:t>
            </a:r>
            <a:r>
              <a:rPr lang="es-CO" sz="2000" b="0" i="0" dirty="0">
                <a:solidFill>
                  <a:srgbClr val="374151"/>
                </a:solidFill>
                <a:effectLst/>
                <a:latin typeface="Montserrat" pitchFamily="2" charset="77"/>
              </a:rPr>
              <a:t>El hecho de que la tercerización de corresponsales sea el modelo más exitoso para las entidades bancarias en Colombia sugiere que esta estrategia es efectiva para llegar a poblaciones ubicadas en áreas remotas. Esto demuestra la importancia de expandir la infraestructura financiera en áreas rurales o geográficamente dispersas, brindando acceso a servicios financieros a personas que de otra manera tendrían dificultades para acceder a productos bancarios.</a:t>
            </a:r>
          </a:p>
          <a:p>
            <a:pPr algn="l">
              <a:buFont typeface="+mj-lt"/>
              <a:buAutoNum type="arabicPeriod"/>
            </a:pPr>
            <a:endParaRPr lang="es-CO" sz="2000" b="0" i="0" dirty="0">
              <a:solidFill>
                <a:srgbClr val="374151"/>
              </a:solidFill>
              <a:effectLst/>
              <a:latin typeface="Montserrat" pitchFamily="2" charset="77"/>
            </a:endParaRPr>
          </a:p>
          <a:p>
            <a:pPr algn="l">
              <a:buFont typeface="+mj-lt"/>
              <a:buAutoNum type="arabicPeriod"/>
            </a:pPr>
            <a:r>
              <a:rPr lang="es-CO" sz="2000" b="1" i="0" dirty="0">
                <a:solidFill>
                  <a:srgbClr val="374151"/>
                </a:solidFill>
                <a:effectLst/>
                <a:latin typeface="Montserrat" pitchFamily="2" charset="77"/>
              </a:rPr>
              <a:t>Fortalezas y ventajas competitivas: </a:t>
            </a:r>
            <a:r>
              <a:rPr lang="es-CO" sz="2000" b="0" i="0" dirty="0">
                <a:solidFill>
                  <a:srgbClr val="374151"/>
                </a:solidFill>
                <a:effectLst/>
                <a:latin typeface="Montserrat" pitchFamily="2" charset="77"/>
              </a:rPr>
              <a:t>Los bancos Colpatria, Banco de Occidente y Bancolombia destacan por tener un mayor número de corresponsales activos. Este hecho indica que estas entidades atraen a una gran cantidad de usuarios y sugiere que pueden tener fortalezas y ventajas competitivas en términos de alcance y presencia en el mercado financiero.</a:t>
            </a:r>
          </a:p>
          <a:p>
            <a:pPr algn="l">
              <a:buFont typeface="+mj-lt"/>
              <a:buAutoNum type="arabicPeriod"/>
            </a:pPr>
            <a:endParaRPr lang="es-CO" sz="2000" b="0" i="0" dirty="0">
              <a:solidFill>
                <a:srgbClr val="374151"/>
              </a:solidFill>
              <a:effectLst/>
              <a:latin typeface="Montserrat" pitchFamily="2" charset="77"/>
            </a:endParaRPr>
          </a:p>
          <a:p>
            <a:pPr algn="l">
              <a:buFont typeface="+mj-lt"/>
              <a:buAutoNum type="arabicPeriod"/>
            </a:pPr>
            <a:r>
              <a:rPr lang="es-CO" sz="2000" b="1" i="0" dirty="0">
                <a:solidFill>
                  <a:srgbClr val="374151"/>
                </a:solidFill>
                <a:effectLst/>
                <a:latin typeface="Montserrat" pitchFamily="2" charset="77"/>
              </a:rPr>
              <a:t>Crecimiento de depósitos: </a:t>
            </a:r>
            <a:r>
              <a:rPr lang="es-CO" sz="2000" b="0" i="0" dirty="0">
                <a:solidFill>
                  <a:srgbClr val="374151"/>
                </a:solidFill>
                <a:effectLst/>
                <a:latin typeface="Montserrat" pitchFamily="2" charset="77"/>
              </a:rPr>
              <a:t>El aumento progresivo en el número de depósitos a lo largo del tiempo puede ser atribuido a diferentes factores. Por un lado, el incremento puede estar relacionado con la inflación y el aumento del costo de vida, lo que motiva a las personas a ahorrar más para hacer frente a los gastos diarios. Por otro lado, el crecimiento de los depósitos también puede ser resultado de una mayor bancarización y acceso a productos y servicios financieros, lo que impulsa una mayor actividad financiera a nivel nacional.</a:t>
            </a:r>
          </a:p>
          <a:p>
            <a:pPr algn="l">
              <a:buFont typeface="+mj-lt"/>
              <a:buAutoNum type="arabicPeriod"/>
            </a:pPr>
            <a:endParaRPr lang="es-CO" sz="2000" b="1" i="0" dirty="0">
              <a:solidFill>
                <a:srgbClr val="374151"/>
              </a:solidFill>
              <a:effectLst/>
              <a:latin typeface="Montserrat" pitchFamily="2" charset="77"/>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Shape 1099"/>
          <p:cNvSpPr>
            <a:spLocks noGrp="1"/>
          </p:cNvSpPr>
          <p:nvPr>
            <p:ph type="sldNum" sz="quarter" idx="2"/>
          </p:nvPr>
        </p:nvSpPr>
        <p:spPr>
          <a:xfrm>
            <a:off x="21848960" y="12319000"/>
            <a:ext cx="312015" cy="533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1101" name="Shape 1101"/>
          <p:cNvSpPr>
            <a:spLocks noGrp="1"/>
          </p:cNvSpPr>
          <p:nvPr>
            <p:ph type="title"/>
          </p:nvPr>
        </p:nvSpPr>
        <p:spPr>
          <a:xfrm>
            <a:off x="2032000" y="1708348"/>
            <a:ext cx="10160196" cy="3125193"/>
          </a:xfrm>
          <a:prstGeom prst="rect">
            <a:avLst/>
          </a:prstGeom>
        </p:spPr>
        <p:txBody>
          <a:bodyPr/>
          <a:lstStyle/>
          <a:p>
            <a:r>
              <a:rPr lang="es-ES" dirty="0" err="1"/>
              <a:t>Insights</a:t>
            </a:r>
            <a:endParaRPr dirty="0"/>
          </a:p>
        </p:txBody>
      </p:sp>
      <p:sp>
        <p:nvSpPr>
          <p:cNvPr id="2" name="CuadroTexto 1">
            <a:extLst>
              <a:ext uri="{FF2B5EF4-FFF2-40B4-BE49-F238E27FC236}">
                <a16:creationId xmlns:a16="http://schemas.microsoft.com/office/drawing/2014/main" id="{D1299AEF-945C-C2EB-6C60-471E3FEF4209}"/>
              </a:ext>
            </a:extLst>
          </p:cNvPr>
          <p:cNvSpPr txBox="1"/>
          <p:nvPr/>
        </p:nvSpPr>
        <p:spPr>
          <a:xfrm>
            <a:off x="8142663" y="4221381"/>
            <a:ext cx="13862304" cy="5273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s-CO" sz="2000" b="1" i="0" dirty="0">
              <a:solidFill>
                <a:srgbClr val="374151"/>
              </a:solidFill>
              <a:effectLst/>
              <a:latin typeface="Montserrat" pitchFamily="2" charset="77"/>
            </a:endParaRPr>
          </a:p>
          <a:p>
            <a:pPr marL="457200" indent="-457200" algn="l">
              <a:buFont typeface="+mj-lt"/>
              <a:buAutoNum type="arabicPeriod" startAt="4"/>
            </a:pPr>
            <a:r>
              <a:rPr lang="es-CO" sz="2000" b="1" i="0" dirty="0">
                <a:solidFill>
                  <a:srgbClr val="374151"/>
                </a:solidFill>
                <a:effectLst/>
                <a:latin typeface="Montserrat" pitchFamily="2" charset="77"/>
              </a:rPr>
              <a:t>Variabilidad en el número de cuentas de ahorro: </a:t>
            </a:r>
            <a:r>
              <a:rPr lang="es-CO" sz="2000" b="0" i="0" dirty="0">
                <a:solidFill>
                  <a:srgbClr val="374151"/>
                </a:solidFill>
                <a:effectLst/>
                <a:latin typeface="Montserrat" pitchFamily="2" charset="77"/>
              </a:rPr>
              <a:t>La alta desviación estándar en el número de cuentas de ahorro entre los departamentos de Colombia indica diferencias significativas y una amplia dispersión en la cantidad de cuentas. Bogotá se destaca como un departamento con un alto promedio de cuentas de ahorro en comparación con otros, lo que puede estar relacionado con diferencias económicas, acceso a servicios financieros y niveles de educación financiera.</a:t>
            </a:r>
          </a:p>
          <a:p>
            <a:pPr marL="457200" indent="-457200" algn="l">
              <a:buFont typeface="+mj-lt"/>
              <a:buAutoNum type="arabicPeriod" startAt="4"/>
            </a:pPr>
            <a:endParaRPr lang="es-CO" sz="2000" b="0" i="0" dirty="0">
              <a:solidFill>
                <a:srgbClr val="374151"/>
              </a:solidFill>
              <a:effectLst/>
              <a:latin typeface="Montserrat" pitchFamily="2" charset="77"/>
            </a:endParaRPr>
          </a:p>
          <a:p>
            <a:pPr marL="457200" indent="-457200" algn="l">
              <a:buFont typeface="+mj-lt"/>
              <a:buAutoNum type="arabicPeriod" startAt="4"/>
            </a:pPr>
            <a:r>
              <a:rPr lang="es-CO" sz="2000" b="1" i="0" dirty="0">
                <a:solidFill>
                  <a:srgbClr val="374151"/>
                </a:solidFill>
                <a:effectLst/>
                <a:latin typeface="Montserrat" pitchFamily="2" charset="77"/>
              </a:rPr>
              <a:t>Diferencias de género en los créditos de consumo: </a:t>
            </a:r>
            <a:r>
              <a:rPr lang="es-CO" sz="2000" b="0" i="0" dirty="0">
                <a:solidFill>
                  <a:srgbClr val="374151"/>
                </a:solidFill>
                <a:effectLst/>
                <a:latin typeface="Montserrat" pitchFamily="2" charset="77"/>
              </a:rPr>
              <a:t>El análisis del gráfico de caja y bigotes revela que las mujeres tienden a tener un mayor número de créditos de consumo en comparación con los hombres, junto con una mayor variabilidad en el número de créditos entre los hombres. Estas diferencias pueden ser influenciadas por comportamientos financieros, acceso y disponibilidad de crédito, así como diferencias en los niveles de ingresos y capacidad de endeudamiento entre los géneros.</a:t>
            </a:r>
          </a:p>
          <a:p>
            <a:pPr marL="0" marR="0" indent="0" algn="l" defTabSz="825500" rtl="0" fontAlgn="auto" latinLnBrk="0" hangingPunct="0">
              <a:lnSpc>
                <a:spcPct val="120000"/>
              </a:lnSpc>
              <a:spcBef>
                <a:spcPts val="0"/>
              </a:spcBef>
              <a:spcAft>
                <a:spcPts val="0"/>
              </a:spcAft>
              <a:buClrTx/>
              <a:buSzTx/>
              <a:buFontTx/>
              <a:buNone/>
              <a:tabLst/>
            </a:pPr>
            <a:endParaRPr kumimoji="0" lang="es-CO" sz="2000" b="0" i="0" u="none" strike="noStrike" cap="none" spc="0" normalizeH="0" baseline="0" dirty="0">
              <a:ln>
                <a:noFill/>
              </a:ln>
              <a:solidFill>
                <a:srgbClr val="009193"/>
              </a:solidFill>
              <a:effectLst/>
              <a:uFillTx/>
              <a:latin typeface="Montserrat" pitchFamily="2" charset="77"/>
              <a:sym typeface="Helvetica Light"/>
            </a:endParaRPr>
          </a:p>
        </p:txBody>
      </p:sp>
    </p:spTree>
    <p:extLst>
      <p:ext uri="{BB962C8B-B14F-4D97-AF65-F5344CB8AC3E}">
        <p14:creationId xmlns:p14="http://schemas.microsoft.com/office/powerpoint/2010/main" val="26209469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80CDA2E8-FAA8-1A80-77AA-5E0E113E8C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319" r="25319"/>
          <a:stretch>
            <a:fillRect/>
          </a:stretch>
        </p:blipFill>
        <p:spPr/>
      </p:pic>
      <p:sp>
        <p:nvSpPr>
          <p:cNvPr id="4" name="Shape 1069"/>
          <p:cNvSpPr/>
          <p:nvPr/>
        </p:nvSpPr>
        <p:spPr>
          <a:xfrm>
            <a:off x="12187137" y="3415754"/>
            <a:ext cx="10164864" cy="543348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buFont typeface="+mj-lt"/>
              <a:buAutoNum type="arabicPeriod"/>
            </a:pPr>
            <a:r>
              <a:rPr lang="es-CO" dirty="0">
                <a:solidFill>
                  <a:srgbClr val="5E5E5E"/>
                </a:solidFill>
                <a:latin typeface="Montserrat Light"/>
              </a:rPr>
              <a:t>Introducción</a:t>
            </a:r>
          </a:p>
          <a:p>
            <a:pPr algn="l">
              <a:buFont typeface="+mj-lt"/>
              <a:buAutoNum type="arabicPeriod"/>
            </a:pPr>
            <a:r>
              <a:rPr lang="es-CO" dirty="0">
                <a:solidFill>
                  <a:srgbClr val="5E5E5E"/>
                </a:solidFill>
                <a:latin typeface="Montserrat Light"/>
              </a:rPr>
              <a:t>Resumen de </a:t>
            </a:r>
            <a:r>
              <a:rPr lang="es-CO" dirty="0" err="1">
                <a:solidFill>
                  <a:srgbClr val="5E5E5E"/>
                </a:solidFill>
                <a:latin typeface="Montserrat Light"/>
              </a:rPr>
              <a:t>metadata</a:t>
            </a:r>
            <a:endParaRPr lang="es-CO" dirty="0">
              <a:solidFill>
                <a:srgbClr val="5E5E5E"/>
              </a:solidFill>
              <a:latin typeface="Montserrat Light"/>
            </a:endParaRPr>
          </a:p>
          <a:p>
            <a:pPr>
              <a:buFont typeface="+mj-lt"/>
              <a:buAutoNum type="arabicPeriod"/>
            </a:pPr>
            <a:r>
              <a:rPr lang="es-CO" dirty="0">
                <a:solidFill>
                  <a:srgbClr val="5E5E5E"/>
                </a:solidFill>
                <a:latin typeface="Montserrat Light"/>
              </a:rPr>
              <a:t>Preguntas hipótesis que queremos responder</a:t>
            </a:r>
          </a:p>
          <a:p>
            <a:pPr>
              <a:buFont typeface="+mj-lt"/>
              <a:buAutoNum type="arabicPeriod"/>
            </a:pPr>
            <a:r>
              <a:rPr lang="es-CO" dirty="0">
                <a:solidFill>
                  <a:srgbClr val="5E5E5E"/>
                </a:solidFill>
                <a:latin typeface="Montserrat Light"/>
              </a:rPr>
              <a:t>Visualizaciones ejecutivas que responden nuestras preguntas</a:t>
            </a:r>
          </a:p>
          <a:p>
            <a:pPr>
              <a:buFont typeface="+mj-lt"/>
              <a:buAutoNum type="arabicPeriod"/>
            </a:pPr>
            <a:r>
              <a:rPr lang="es-CO" dirty="0" err="1">
                <a:solidFill>
                  <a:srgbClr val="5E5E5E"/>
                </a:solidFill>
                <a:latin typeface="Montserrat Light"/>
              </a:rPr>
              <a:t>Insights</a:t>
            </a:r>
            <a:endParaRPr lang="es-CO" dirty="0">
              <a:solidFill>
                <a:srgbClr val="5E5E5E"/>
              </a:solidFill>
              <a:latin typeface="Montserrat Light"/>
            </a:endParaRPr>
          </a:p>
        </p:txBody>
      </p:sp>
      <p:sp>
        <p:nvSpPr>
          <p:cNvPr id="5" name="Shape 1070"/>
          <p:cNvSpPr/>
          <p:nvPr/>
        </p:nvSpPr>
        <p:spPr>
          <a:xfrm>
            <a:off x="2031999" y="1714599"/>
            <a:ext cx="8128001" cy="34023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nSpc>
                <a:spcPct val="80000"/>
              </a:lnSpc>
              <a:defRPr sz="11200" spc="560">
                <a:solidFill>
                  <a:srgbClr val="FFFFFF"/>
                </a:solidFill>
                <a:latin typeface="+mj-lt"/>
                <a:ea typeface="+mj-ea"/>
                <a:cs typeface="+mj-cs"/>
                <a:sym typeface="Montserrat Semi Bold"/>
              </a:defRPr>
            </a:pPr>
            <a:r>
              <a:rPr lang="es-ES" dirty="0"/>
              <a:t>Tabla de contenido</a:t>
            </a:r>
            <a:r>
              <a:rPr dirty="0"/>
              <a:t>.</a:t>
            </a:r>
          </a:p>
        </p:txBody>
      </p:sp>
    </p:spTree>
    <p:extLst>
      <p:ext uri="{BB962C8B-B14F-4D97-AF65-F5344CB8AC3E}">
        <p14:creationId xmlns:p14="http://schemas.microsoft.com/office/powerpoint/2010/main" val="21328585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064"/>
          <p:cNvSpPr txBox="1">
            <a:spLocks/>
          </p:cNvSpPr>
          <p:nvPr/>
        </p:nvSpPr>
        <p:spPr>
          <a:xfrm>
            <a:off x="2032000" y="1733061"/>
            <a:ext cx="10160196" cy="312519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de-DE" dirty="0" err="1"/>
              <a:t>Introducción</a:t>
            </a:r>
            <a:endParaRPr lang="de-DE" dirty="0"/>
          </a:p>
        </p:txBody>
      </p:sp>
      <p:sp>
        <p:nvSpPr>
          <p:cNvPr id="5" name="Shape 1066"/>
          <p:cNvSpPr/>
          <p:nvPr/>
        </p:nvSpPr>
        <p:spPr>
          <a:xfrm>
            <a:off x="13208486" y="1923561"/>
            <a:ext cx="9145193" cy="577324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spcBef>
                <a:spcPts val="5900"/>
              </a:spcBef>
              <a:defRPr>
                <a:solidFill>
                  <a:srgbClr val="5E5E5E"/>
                </a:solidFill>
                <a:latin typeface="Montserrat Light"/>
                <a:ea typeface="Montserrat Light"/>
                <a:cs typeface="Montserrat Light"/>
                <a:sym typeface="Montserrat Light"/>
              </a:defRPr>
            </a:pPr>
            <a:r>
              <a:rPr lang="es-CO" dirty="0"/>
              <a:t>El objetivo de esta presentación es evaluar la disponibilidad y utilización de productos financieros en diversos segmentos de la población en Colombia. </a:t>
            </a:r>
          </a:p>
          <a:p>
            <a:pPr>
              <a:spcBef>
                <a:spcPts val="5900"/>
              </a:spcBef>
              <a:defRPr>
                <a:solidFill>
                  <a:srgbClr val="5E5E5E"/>
                </a:solidFill>
                <a:latin typeface="Montserrat Light"/>
                <a:ea typeface="Montserrat Light"/>
                <a:cs typeface="Montserrat Light"/>
                <a:sym typeface="Montserrat Light"/>
              </a:defRPr>
            </a:pPr>
            <a:r>
              <a:rPr lang="es-CO" dirty="0"/>
              <a:t>Nos enfocaremos en analizar cómo los productos financieros, como cuentas, créditos y microcréditos, están disponibles y son utilizados por diferentes grupos de personas en el país. Utilizaremos características demográficas, como género, edad, nivel socioeconómico y ubicación geográfica, para segmentar la población y examinar las variaciones en la adopción y uso de estos productos financieros entre los diferentes segmentos. </a:t>
            </a:r>
            <a:endParaRPr dirty="0"/>
          </a:p>
        </p:txBody>
      </p:sp>
    </p:spTree>
    <p:extLst>
      <p:ext uri="{BB962C8B-B14F-4D97-AF65-F5344CB8AC3E}">
        <p14:creationId xmlns:p14="http://schemas.microsoft.com/office/powerpoint/2010/main" val="9565266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9D176B43-7207-997B-F8DC-208903669AA2}"/>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7462" r="27462"/>
          <a:stretch>
            <a:fillRect/>
          </a:stretch>
        </p:blipFill>
        <p:spPr>
          <a:xfrm>
            <a:off x="17856000" y="2052000"/>
            <a:ext cx="6528000" cy="9649022"/>
          </a:xfrm>
        </p:spPr>
      </p:pic>
      <p:sp>
        <p:nvSpPr>
          <p:cNvPr id="3" name="Shape 1081"/>
          <p:cNvSpPr txBox="1">
            <a:spLocks/>
          </p:cNvSpPr>
          <p:nvPr/>
        </p:nvSpPr>
        <p:spPr>
          <a:xfrm>
            <a:off x="2032000" y="1708348"/>
            <a:ext cx="10160196" cy="312519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s-ES_tradnl" dirty="0"/>
              <a:t>Resumen</a:t>
            </a:r>
            <a:r>
              <a:rPr lang="de-DE" dirty="0"/>
              <a:t> de </a:t>
            </a:r>
            <a:r>
              <a:rPr lang="de-DE" dirty="0" err="1"/>
              <a:t>metada</a:t>
            </a:r>
            <a:endParaRPr lang="de-DE" dirty="0"/>
          </a:p>
        </p:txBody>
      </p:sp>
      <p:sp>
        <p:nvSpPr>
          <p:cNvPr id="14" name="CuadroTexto 13">
            <a:extLst>
              <a:ext uri="{FF2B5EF4-FFF2-40B4-BE49-F238E27FC236}">
                <a16:creationId xmlns:a16="http://schemas.microsoft.com/office/drawing/2014/main" id="{4FB9C784-8BB5-89FD-32F5-2C4C4C5B0ED7}"/>
              </a:ext>
            </a:extLst>
          </p:cNvPr>
          <p:cNvSpPr txBox="1"/>
          <p:nvPr/>
        </p:nvSpPr>
        <p:spPr>
          <a:xfrm>
            <a:off x="9944000" y="5006765"/>
            <a:ext cx="7512130"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atinLnBrk="1">
              <a:lnSpc>
                <a:spcPct val="100000"/>
              </a:lnSpc>
            </a:pPr>
            <a:r>
              <a:rPr lang="es-CO" sz="1800" dirty="0">
                <a:solidFill>
                  <a:srgbClr val="5E5E5E"/>
                </a:solidFill>
                <a:latin typeface="Montserrat Light"/>
              </a:rPr>
              <a:t>Cuentas bancarias: Según la Superintendencia Financiera de </a:t>
            </a:r>
          </a:p>
          <a:p>
            <a:pPr latinLnBrk="1">
              <a:lnSpc>
                <a:spcPct val="100000"/>
              </a:lnSpc>
            </a:pPr>
            <a:r>
              <a:rPr lang="es-CO" sz="1800" dirty="0">
                <a:solidFill>
                  <a:srgbClr val="5E5E5E"/>
                </a:solidFill>
                <a:latin typeface="Montserrat Light"/>
              </a:rPr>
              <a:t>Colombia, hasta marzo de 2021, había alrededor de 52.5 millones de cuentas de ahorro y corrientes en el país. Este dato refleja el </a:t>
            </a:r>
          </a:p>
          <a:p>
            <a:pPr latinLnBrk="1">
              <a:lnSpc>
                <a:spcPct val="100000"/>
              </a:lnSpc>
            </a:pPr>
            <a:r>
              <a:rPr lang="es-CO" sz="1800" dirty="0">
                <a:solidFill>
                  <a:srgbClr val="5E5E5E"/>
                </a:solidFill>
                <a:latin typeface="Montserrat Light"/>
              </a:rPr>
              <a:t>número total de cuentas bancarias utilizadas por la población.</a:t>
            </a:r>
          </a:p>
          <a:p>
            <a:pPr latinLnBrk="1">
              <a:lnSpc>
                <a:spcPct val="100000"/>
              </a:lnSpc>
            </a:pPr>
            <a:endParaRPr lang="es-CO" sz="1800" dirty="0">
              <a:solidFill>
                <a:srgbClr val="5E5E5E"/>
              </a:solidFill>
              <a:latin typeface="Montserrat Light"/>
            </a:endParaRPr>
          </a:p>
          <a:p>
            <a:pPr latinLnBrk="1">
              <a:lnSpc>
                <a:spcPct val="100000"/>
              </a:lnSpc>
            </a:pPr>
            <a:r>
              <a:rPr lang="es-CO" sz="1800" dirty="0">
                <a:solidFill>
                  <a:srgbClr val="5E5E5E"/>
                </a:solidFill>
                <a:latin typeface="Montserrat Light"/>
              </a:rPr>
              <a:t>Uso de canales digitales: De acuerdo con el Informe de Pagos </a:t>
            </a:r>
          </a:p>
          <a:p>
            <a:pPr latinLnBrk="1">
              <a:lnSpc>
                <a:spcPct val="100000"/>
              </a:lnSpc>
            </a:pPr>
            <a:r>
              <a:rPr lang="es-CO" sz="1800" dirty="0">
                <a:solidFill>
                  <a:srgbClr val="5E5E5E"/>
                </a:solidFill>
                <a:latin typeface="Montserrat Light"/>
              </a:rPr>
              <a:t>Digitales del Banco de la República, en 2020 se registraron más de 113 millones de transacciones por medios electrónicos y digitales en Colombia. Esto indica el crecimiento y la adopción de canales digitales para realizar operaciones financieras.</a:t>
            </a:r>
          </a:p>
          <a:p>
            <a:pPr latinLnBrk="1">
              <a:lnSpc>
                <a:spcPct val="100000"/>
              </a:lnSpc>
            </a:pPr>
            <a:endParaRPr lang="es-CO" sz="1800" dirty="0">
              <a:solidFill>
                <a:srgbClr val="5E5E5E"/>
              </a:solidFill>
              <a:latin typeface="Montserrat Light"/>
            </a:endParaRPr>
          </a:p>
          <a:p>
            <a:pPr latinLnBrk="1">
              <a:lnSpc>
                <a:spcPct val="100000"/>
              </a:lnSpc>
            </a:pPr>
            <a:r>
              <a:rPr lang="es-CO" sz="1800" dirty="0">
                <a:solidFill>
                  <a:srgbClr val="5E5E5E"/>
                </a:solidFill>
                <a:latin typeface="Montserrat Light"/>
              </a:rPr>
              <a:t>Acceso a crédito: Según la Superintendencia Financiera de </a:t>
            </a:r>
          </a:p>
          <a:p>
            <a:pPr latinLnBrk="1">
              <a:lnSpc>
                <a:spcPct val="100000"/>
              </a:lnSpc>
            </a:pPr>
            <a:r>
              <a:rPr lang="es-CO" sz="1800" dirty="0">
                <a:solidFill>
                  <a:srgbClr val="5E5E5E"/>
                </a:solidFill>
                <a:latin typeface="Montserrat Light"/>
              </a:rPr>
              <a:t>Colombia, hasta marzo de 2021, el saldo de la cartera de crédito en el país ascendía a aproximadamente 457 billones de pesos </a:t>
            </a:r>
          </a:p>
          <a:p>
            <a:pPr latinLnBrk="1">
              <a:lnSpc>
                <a:spcPct val="100000"/>
              </a:lnSpc>
            </a:pPr>
            <a:r>
              <a:rPr lang="es-CO" sz="1800" dirty="0">
                <a:solidFill>
                  <a:srgbClr val="5E5E5E"/>
                </a:solidFill>
                <a:latin typeface="Montserrat Light"/>
              </a:rPr>
              <a:t>colombianos. Este dato muestra el uso de productos de crédito por parte de la población para financiar diferentes necesidades.</a:t>
            </a:r>
          </a:p>
        </p:txBody>
      </p:sp>
      <p:sp>
        <p:nvSpPr>
          <p:cNvPr id="16" name="CuadroTexto 15">
            <a:extLst>
              <a:ext uri="{FF2B5EF4-FFF2-40B4-BE49-F238E27FC236}">
                <a16:creationId xmlns:a16="http://schemas.microsoft.com/office/drawing/2014/main" id="{0728BEE5-3482-DAD6-9634-EE61315573BE}"/>
              </a:ext>
            </a:extLst>
          </p:cNvPr>
          <p:cNvSpPr txBox="1"/>
          <p:nvPr/>
        </p:nvSpPr>
        <p:spPr>
          <a:xfrm>
            <a:off x="2032000" y="4977641"/>
            <a:ext cx="7512130" cy="6186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atinLnBrk="1">
              <a:lnSpc>
                <a:spcPct val="100000"/>
              </a:lnSpc>
            </a:pPr>
            <a:r>
              <a:rPr lang="es-CO" sz="1800" dirty="0">
                <a:solidFill>
                  <a:srgbClr val="5E5E5E"/>
                </a:solidFill>
                <a:latin typeface="Montserrat Light"/>
              </a:rPr>
              <a:t>El conjunto de datos proporciona información detallada sobre el uso de productos financieros y la cobertura en Colombia. Se recopilaron datos de diversas entidades bancarias en el país, abarcando un período de tiempo específico. El conjunto de datos consta de más de 60,000 filas y 87 columnas, brindando una amplia gama de información sobre la inclusión financiera en el país. </a:t>
            </a:r>
          </a:p>
          <a:p>
            <a:pPr latinLnBrk="1">
              <a:lnSpc>
                <a:spcPct val="100000"/>
              </a:lnSpc>
            </a:pPr>
            <a:endParaRPr lang="es-CO" sz="1800" dirty="0">
              <a:solidFill>
                <a:srgbClr val="5E5E5E"/>
              </a:solidFill>
              <a:latin typeface="Montserrat Light"/>
            </a:endParaRPr>
          </a:p>
          <a:p>
            <a:pPr latinLnBrk="1">
              <a:lnSpc>
                <a:spcPct val="100000"/>
              </a:lnSpc>
            </a:pPr>
            <a:r>
              <a:rPr lang="es-CO" sz="1800" dirty="0">
                <a:solidFill>
                  <a:srgbClr val="5E5E5E"/>
                </a:solidFill>
                <a:latin typeface="Montserrat Light"/>
              </a:rPr>
              <a:t>También para apoyar la dato, he comentado algunos datos que nos podrían ayudar a crear un universo descrito, por lo siguiente:</a:t>
            </a:r>
          </a:p>
          <a:p>
            <a:pPr latinLnBrk="1">
              <a:lnSpc>
                <a:spcPct val="100000"/>
              </a:lnSpc>
            </a:pPr>
            <a:endParaRPr lang="es-CO" sz="1800" dirty="0">
              <a:solidFill>
                <a:srgbClr val="5E5E5E"/>
              </a:solidFill>
              <a:latin typeface="Montserrat Light"/>
            </a:endParaRPr>
          </a:p>
          <a:p>
            <a:pPr latinLnBrk="1">
              <a:lnSpc>
                <a:spcPct val="100000"/>
              </a:lnSpc>
            </a:pPr>
            <a:r>
              <a:rPr lang="es-CO" sz="1800" dirty="0">
                <a:solidFill>
                  <a:srgbClr val="5E5E5E"/>
                </a:solidFill>
                <a:latin typeface="Montserrat Light"/>
              </a:rPr>
              <a:t>Población en Colombia: Según el Departamento Administrativo Nacional de Estadística (DANE), la proyección de población para 2021 en Colombia es de aproximadamente 50.3 millones de habitantes. Este dato es fundamental para comprender el tamaño del mercado y la base potencial de clientes para las entidades bancarias.</a:t>
            </a:r>
          </a:p>
          <a:p>
            <a:pPr latinLnBrk="1">
              <a:lnSpc>
                <a:spcPct val="100000"/>
              </a:lnSpc>
            </a:pPr>
            <a:endParaRPr lang="es-CO" sz="1800" dirty="0">
              <a:solidFill>
                <a:srgbClr val="5E5E5E"/>
              </a:solidFill>
              <a:latin typeface="Montserrat Light"/>
            </a:endParaRPr>
          </a:p>
          <a:p>
            <a:pPr latinLnBrk="1">
              <a:lnSpc>
                <a:spcPct val="100000"/>
              </a:lnSpc>
            </a:pPr>
            <a:r>
              <a:rPr lang="es-CO" sz="1800" dirty="0">
                <a:solidFill>
                  <a:srgbClr val="5E5E5E"/>
                </a:solidFill>
                <a:latin typeface="Montserrat Light"/>
              </a:rPr>
              <a:t>Acceso a servicios financieros: Según el Informe de Inclusión Financiera del Banco Mundial, aproximadamente el 79% de los adultos en Colombia tenían acceso a servicios financieros formales en 2018. Este dato muestra el nivel general de acceso a servicios bancarios en el país.</a:t>
            </a:r>
          </a:p>
        </p:txBody>
      </p:sp>
    </p:spTree>
    <p:extLst>
      <p:ext uri="{BB962C8B-B14F-4D97-AF65-F5344CB8AC3E}">
        <p14:creationId xmlns:p14="http://schemas.microsoft.com/office/powerpoint/2010/main" val="200042148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9D176B43-7207-997B-F8DC-208903669AA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7462" r="27462"/>
          <a:stretch>
            <a:fillRect/>
          </a:stretch>
        </p:blipFill>
        <p:spPr>
          <a:xfrm>
            <a:off x="17856000" y="2052000"/>
            <a:ext cx="6528000" cy="9649022"/>
          </a:xfrm>
        </p:spPr>
      </p:pic>
      <p:pic>
        <p:nvPicPr>
          <p:cNvPr id="5" name="Imagen 4">
            <a:extLst>
              <a:ext uri="{FF2B5EF4-FFF2-40B4-BE49-F238E27FC236}">
                <a16:creationId xmlns:a16="http://schemas.microsoft.com/office/drawing/2014/main" id="{0D9270CD-5A8C-57AF-C84F-EC54572BC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706" y="2052000"/>
            <a:ext cx="14896705" cy="4156262"/>
          </a:xfrm>
          <a:prstGeom prst="rect">
            <a:avLst/>
          </a:prstGeom>
        </p:spPr>
      </p:pic>
      <p:sp>
        <p:nvSpPr>
          <p:cNvPr id="6" name="CuadroTexto 5">
            <a:extLst>
              <a:ext uri="{FF2B5EF4-FFF2-40B4-BE49-F238E27FC236}">
                <a16:creationId xmlns:a16="http://schemas.microsoft.com/office/drawing/2014/main" id="{6B45689C-80B5-BD2E-9DBC-102D538DF20D}"/>
              </a:ext>
            </a:extLst>
          </p:cNvPr>
          <p:cNvSpPr txBox="1"/>
          <p:nvPr/>
        </p:nvSpPr>
        <p:spPr>
          <a:xfrm>
            <a:off x="1852705" y="6858000"/>
            <a:ext cx="14896705" cy="5919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lang="es-CO" sz="1800" b="0" i="0" dirty="0">
                <a:solidFill>
                  <a:schemeClr val="bg2"/>
                </a:solidFill>
                <a:effectLst/>
                <a:latin typeface="Montserrat" pitchFamily="2" charset="77"/>
              </a:rPr>
              <a:t>En tabla anterior puedo enumerar 5 columnas que pueden ser las más relevantes para este documento:</a:t>
            </a:r>
          </a:p>
          <a:p>
            <a:pPr algn="l">
              <a:lnSpc>
                <a:spcPct val="150000"/>
              </a:lnSpc>
              <a:buFont typeface="Arial" panose="020B0604020202020204" pitchFamily="34" charset="0"/>
              <a:buChar char="•"/>
            </a:pPr>
            <a:r>
              <a:rPr lang="es-CO" sz="1800" b="0" i="0" dirty="0">
                <a:solidFill>
                  <a:schemeClr val="bg2"/>
                </a:solidFill>
                <a:effectLst/>
                <a:latin typeface="Montserrat" pitchFamily="2" charset="77"/>
              </a:rPr>
              <a:t>Municipio: Esta columna indica el municipio donde se encuentra ubicada cada entidad bancaria. Es relevante para identificar la distribución geográfica de las entidades y analizar su cobertura en diferentes regiones.</a:t>
            </a:r>
          </a:p>
          <a:p>
            <a:pPr algn="l">
              <a:lnSpc>
                <a:spcPct val="150000"/>
              </a:lnSpc>
              <a:buFont typeface="Arial" panose="020B0604020202020204" pitchFamily="34" charset="0"/>
              <a:buChar char="•"/>
            </a:pPr>
            <a:r>
              <a:rPr lang="es-CO" sz="1800" b="0" i="0" dirty="0">
                <a:solidFill>
                  <a:schemeClr val="bg2"/>
                </a:solidFill>
                <a:effectLst/>
                <a:latin typeface="Montserrat" pitchFamily="2" charset="77"/>
              </a:rPr>
              <a:t>Tipo: Esta columna clasifica el tipo de entidad bancaria, como banco comercial, cooperativa de crédito, entidad estatal, entre otros. Esta información es útil para comprender la diversidad de actores en el sistema financiero y su participación en la inclusión financiera.</a:t>
            </a:r>
          </a:p>
          <a:p>
            <a:pPr algn="l">
              <a:lnSpc>
                <a:spcPct val="150000"/>
              </a:lnSpc>
              <a:buFont typeface="Arial" panose="020B0604020202020204" pitchFamily="34" charset="0"/>
              <a:buChar char="•"/>
            </a:pPr>
            <a:r>
              <a:rPr lang="es-CO" sz="1800" b="0" i="0" dirty="0">
                <a:solidFill>
                  <a:schemeClr val="bg2"/>
                </a:solidFill>
                <a:effectLst/>
                <a:latin typeface="Montserrat" pitchFamily="2" charset="77"/>
              </a:rPr>
              <a:t>Número de corresponsales activos: Esta columna muestra la cantidad de corresponsales activos que tiene cada entidad bancaria. Los corresponsales son agentes autorizados que brindan servicios financieros en áreas donde no hay presencia física de una entidad bancaria. Este dato permite evaluar la infraestructura de atención al cliente y su impacto en la cobertura financiera.</a:t>
            </a:r>
          </a:p>
          <a:p>
            <a:pPr algn="l">
              <a:lnSpc>
                <a:spcPct val="150000"/>
              </a:lnSpc>
              <a:buFont typeface="Arial" panose="020B0604020202020204" pitchFamily="34" charset="0"/>
              <a:buChar char="•"/>
            </a:pPr>
            <a:r>
              <a:rPr lang="es-CO" sz="1800" b="0" i="0" dirty="0">
                <a:solidFill>
                  <a:schemeClr val="bg2"/>
                </a:solidFill>
                <a:effectLst/>
                <a:latin typeface="Montserrat" pitchFamily="2" charset="77"/>
              </a:rPr>
              <a:t>Número de depósitos: Esta columna registra el número de depósitos realizados en cada entidad bancaria. Es un indicador importante para comprender el nivel de actividad y confianza de los clientes en los servicios financieros ofrecidos.</a:t>
            </a:r>
          </a:p>
          <a:p>
            <a:pPr algn="l">
              <a:lnSpc>
                <a:spcPct val="150000"/>
              </a:lnSpc>
              <a:buFont typeface="Arial" panose="020B0604020202020204" pitchFamily="34" charset="0"/>
              <a:buChar char="•"/>
            </a:pPr>
            <a:r>
              <a:rPr lang="es-CO" sz="1800" b="0" i="0" dirty="0">
                <a:solidFill>
                  <a:schemeClr val="bg2"/>
                </a:solidFill>
                <a:effectLst/>
                <a:latin typeface="Montserrat" pitchFamily="2" charset="77"/>
              </a:rPr>
              <a:t>Número de créditos de consumo: Esta columna muestra la cantidad de créditos de consumo otorgados por cada entidad bancaria. Permite analizar el acceso y la utilización de productos de crédito por parte de la población, lo cual puede ser un indicador de la capacidad de consumo y el nivel de endeudamiento de los usuarios.</a:t>
            </a:r>
          </a:p>
        </p:txBody>
      </p:sp>
    </p:spTree>
    <p:extLst>
      <p:ext uri="{BB962C8B-B14F-4D97-AF65-F5344CB8AC3E}">
        <p14:creationId xmlns:p14="http://schemas.microsoft.com/office/powerpoint/2010/main" val="215019736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5F49F585-FDE4-9482-33AF-C81ECA291BD0}"/>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l="20417" r="20417"/>
          <a:stretch>
            <a:fillRect/>
          </a:stretch>
        </p:blipFill>
        <p:spPr/>
      </p:pic>
      <p:sp>
        <p:nvSpPr>
          <p:cNvPr id="3" name="Shape 1087"/>
          <p:cNvSpPr/>
          <p:nvPr/>
        </p:nvSpPr>
        <p:spPr>
          <a:xfrm>
            <a:off x="2027037" y="1618219"/>
            <a:ext cx="9145290" cy="321776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nSpc>
                <a:spcPct val="80000"/>
              </a:lnSpc>
              <a:defRPr sz="11200" spc="560">
                <a:solidFill>
                  <a:srgbClr val="FFFFFF"/>
                </a:solidFill>
                <a:latin typeface="+mj-lt"/>
                <a:ea typeface="+mj-ea"/>
                <a:cs typeface="+mj-cs"/>
                <a:sym typeface="Montserrat Semi Bold"/>
              </a:defRPr>
            </a:pPr>
            <a:r>
              <a:rPr lang="es-CO" dirty="0"/>
              <a:t>Preguntas o</a:t>
            </a:r>
          </a:p>
          <a:p>
            <a:pPr>
              <a:lnSpc>
                <a:spcPct val="80000"/>
              </a:lnSpc>
              <a:defRPr sz="11200" spc="560">
                <a:solidFill>
                  <a:srgbClr val="FFFFFF"/>
                </a:solidFill>
                <a:latin typeface="+mj-lt"/>
                <a:ea typeface="+mj-ea"/>
                <a:cs typeface="+mj-cs"/>
                <a:sym typeface="Montserrat Semi Bold"/>
              </a:defRPr>
            </a:pPr>
            <a:r>
              <a:rPr lang="es-CO" dirty="0"/>
              <a:t>hipótesis que queremos responder.</a:t>
            </a:r>
            <a:endParaRPr dirty="0"/>
          </a:p>
        </p:txBody>
      </p:sp>
      <p:sp>
        <p:nvSpPr>
          <p:cNvPr id="5" name="Shape 1089"/>
          <p:cNvSpPr/>
          <p:nvPr/>
        </p:nvSpPr>
        <p:spPr>
          <a:xfrm>
            <a:off x="13746608" y="2001328"/>
            <a:ext cx="9145193" cy="80453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800" dirty="0"/>
              <a:t>Una posible hipótesis podría ser que la falta de acceso a productos financieros y cobertura en la población vulnerable y sin historia crediticia en Colombia es un obstáculo para su inclusión financiera y que el diseño de un producto financiero innovador y accesible puede facilitar su acceso a servicios bancarios.</a:t>
            </a:r>
          </a:p>
          <a:p>
            <a:r>
              <a:rPr lang="es-CO" sz="2800" dirty="0"/>
              <a:t>Esta hipótesis se basa en la idea de que las poblaciones vulnerables y sin historia crediticia en Colombia tienen dificultades para acceder a productos financieros tradicionales debido a la falta de garantías y al riesgo percibido por los proveedores de servicios financieros. Además, estas poblaciones a menudo carecen de los conocimientos y la educación financiera necesarios para utilizar productos financieros de manera efectiva.</a:t>
            </a:r>
          </a:p>
        </p:txBody>
      </p:sp>
    </p:spTree>
    <p:extLst>
      <p:ext uri="{BB962C8B-B14F-4D97-AF65-F5344CB8AC3E}">
        <p14:creationId xmlns:p14="http://schemas.microsoft.com/office/powerpoint/2010/main" val="6884710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5F49F585-FDE4-9482-33AF-C81ECA291BD0}"/>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l="20417" r="20417"/>
          <a:stretch>
            <a:fillRect/>
          </a:stretch>
        </p:blipFill>
        <p:spPr>
          <a:xfrm>
            <a:off x="12184262" y="0"/>
            <a:ext cx="12199738" cy="13716196"/>
          </a:xfrm>
        </p:spPr>
      </p:pic>
      <p:sp>
        <p:nvSpPr>
          <p:cNvPr id="3" name="Shape 1087"/>
          <p:cNvSpPr/>
          <p:nvPr/>
        </p:nvSpPr>
        <p:spPr>
          <a:xfrm>
            <a:off x="13983249" y="1600966"/>
            <a:ext cx="9145290" cy="32177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a:lnSpc>
                <a:spcPct val="80000"/>
              </a:lnSpc>
              <a:defRPr sz="11200" spc="560">
                <a:solidFill>
                  <a:srgbClr val="FFFFFF"/>
                </a:solidFill>
                <a:latin typeface="+mj-lt"/>
                <a:ea typeface="+mj-ea"/>
                <a:cs typeface="+mj-cs"/>
                <a:sym typeface="Montserrat Semi Bold"/>
              </a:defRPr>
            </a:pPr>
            <a:r>
              <a:rPr lang="es-CO" dirty="0"/>
              <a:t>Preguntas o</a:t>
            </a:r>
          </a:p>
          <a:p>
            <a:pPr>
              <a:lnSpc>
                <a:spcPct val="80000"/>
              </a:lnSpc>
              <a:defRPr sz="11200" spc="560">
                <a:solidFill>
                  <a:srgbClr val="FFFFFF"/>
                </a:solidFill>
                <a:latin typeface="+mj-lt"/>
                <a:ea typeface="+mj-ea"/>
                <a:cs typeface="+mj-cs"/>
                <a:sym typeface="Montserrat Semi Bold"/>
              </a:defRPr>
            </a:pPr>
            <a:r>
              <a:rPr lang="es-CO" dirty="0"/>
              <a:t>hipótesis que queremos responder.</a:t>
            </a:r>
            <a:endParaRPr dirty="0"/>
          </a:p>
        </p:txBody>
      </p:sp>
      <p:sp>
        <p:nvSpPr>
          <p:cNvPr id="5" name="Shape 1089"/>
          <p:cNvSpPr/>
          <p:nvPr/>
        </p:nvSpPr>
        <p:spPr>
          <a:xfrm>
            <a:off x="1531604" y="1121433"/>
            <a:ext cx="9145193" cy="80453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800" dirty="0"/>
              <a:t>La hipótesis podría sostener que el diseño de un producto financiero innovador y accesible, que tenga en cuenta las necesidades y limitaciones de estas poblaciones, puede facilitar su acceso a servicios bancarios. Este producto financiero podría incluir características como tasas de interés asequibles, requisitos de garantía flexibles y educación financiera integrada para ayudar a las poblaciones vulnerables a tomar decisiones financieras informadas.</a:t>
            </a:r>
          </a:p>
          <a:p>
            <a:r>
              <a:rPr lang="es-CO" sz="2800" dirty="0"/>
              <a:t>Para probar esta hipótesis, se podría llevar a cabo una investigación sobre el acceso a productos financieros y cobertura en la población vulnerable y sin historia crediticia en Colombia, y la efectividad de los productos financieros existentes para abordar estas barreras. Además, se podría llevar a cabo una encuesta y entrevistas con las poblaciones vulnerables para entender sus necesidades y limitaciones financieras y cómo un producto financiero innovador y accesible podría ayudar a abordarlas.</a:t>
            </a:r>
          </a:p>
        </p:txBody>
      </p:sp>
    </p:spTree>
    <p:extLst>
      <p:ext uri="{BB962C8B-B14F-4D97-AF65-F5344CB8AC3E}">
        <p14:creationId xmlns:p14="http://schemas.microsoft.com/office/powerpoint/2010/main" val="21869606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Shape 1093"/>
          <p:cNvSpPr>
            <a:spLocks noGrp="1"/>
          </p:cNvSpPr>
          <p:nvPr>
            <p:ph type="sldNum" sz="quarter" idx="2"/>
          </p:nvPr>
        </p:nvSpPr>
        <p:spPr>
          <a:xfrm>
            <a:off x="21848960" y="12319000"/>
            <a:ext cx="312015" cy="533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1094" name="Shape 1094"/>
          <p:cNvSpPr/>
          <p:nvPr/>
        </p:nvSpPr>
        <p:spPr>
          <a:xfrm>
            <a:off x="12435553" y="932611"/>
            <a:ext cx="9145193" cy="115584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marL="514350" indent="-514350">
              <a:buFont typeface="+mj-lt"/>
              <a:buAutoNum type="arabicPeriod"/>
            </a:pPr>
            <a:r>
              <a:rPr lang="es-CO" sz="2600" dirty="0"/>
              <a:t>¿Cuál es la tasa de acceso a productos financieros y cobertura por género en la población vulnerable y sin historia crediticia en Colombia? </a:t>
            </a:r>
          </a:p>
          <a:p>
            <a:pPr marL="514350" indent="-514350">
              <a:buFont typeface="+mj-lt"/>
              <a:buAutoNum type="arabicPeriod"/>
            </a:pPr>
            <a:r>
              <a:rPr lang="es-CO" sz="2600" dirty="0"/>
              <a:t>¿Cuál es la correlación entre el nivel de educación y la tenencia de productos financieros y cobertura en la población vulnerable y sin historia crediticia en Colombia? </a:t>
            </a:r>
          </a:p>
          <a:p>
            <a:pPr marL="514350" indent="-514350">
              <a:buFont typeface="+mj-lt"/>
              <a:buAutoNum type="arabicPeriod"/>
            </a:pPr>
            <a:r>
              <a:rPr lang="es-CO" sz="2600" dirty="0"/>
              <a:t>¿Cuál es la relación entre la edad y la tenencia de productos financieros y cobertura en la población vulnerable y sin historia crediticia en Colombia? </a:t>
            </a:r>
          </a:p>
          <a:p>
            <a:pPr marL="514350" indent="-514350">
              <a:buFont typeface="+mj-lt"/>
              <a:buAutoNum type="arabicPeriod"/>
            </a:pPr>
            <a:r>
              <a:rPr lang="es-CO" sz="2600" dirty="0"/>
              <a:t>¿Qué productos financieros y cobertura son los más utilizados por la población vulnerable y sin historia crediticia en Colombia y cuáles son los menos utilizados?</a:t>
            </a:r>
          </a:p>
          <a:p>
            <a:pPr marL="514350" indent="-514350">
              <a:buFont typeface="+mj-lt"/>
              <a:buAutoNum type="arabicPeriod"/>
            </a:pPr>
            <a:r>
              <a:rPr lang="es-CO" sz="2600" dirty="0"/>
              <a:t>¿Cuál es la relación entre el acceso a productos financieros y cobertura y el bienestar financiero de la población vulnerable y sin historia crediticia en Colombia?</a:t>
            </a:r>
            <a:endParaRPr sz="2600" dirty="0"/>
          </a:p>
        </p:txBody>
      </p:sp>
      <p:sp>
        <p:nvSpPr>
          <p:cNvPr id="1095" name="Shape 1095"/>
          <p:cNvSpPr>
            <a:spLocks noGrp="1"/>
          </p:cNvSpPr>
          <p:nvPr>
            <p:ph type="title"/>
          </p:nvPr>
        </p:nvSpPr>
        <p:spPr>
          <a:xfrm>
            <a:off x="2032000" y="1708348"/>
            <a:ext cx="10160196" cy="3125193"/>
          </a:xfrm>
          <a:prstGeom prst="rect">
            <a:avLst/>
          </a:prstGeom>
        </p:spPr>
        <p:txBody>
          <a:bodyPr/>
          <a:lstStyle/>
          <a:p>
            <a:r>
              <a:rPr lang="es-ES" dirty="0"/>
              <a:t>Algunas preguntas</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1107" name="Shape 1107"/>
          <p:cNvSpPr>
            <a:spLocks noGrp="1"/>
          </p:cNvSpPr>
          <p:nvPr>
            <p:ph type="title"/>
          </p:nvPr>
        </p:nvSpPr>
        <p:spPr>
          <a:xfrm>
            <a:off x="2031999" y="1708348"/>
            <a:ext cx="19250213" cy="3125193"/>
          </a:xfrm>
          <a:prstGeom prst="rect">
            <a:avLst/>
          </a:prstGeom>
        </p:spPr>
        <p:txBody>
          <a:bodyPr>
            <a:normAutofit fontScale="90000"/>
          </a:bodyPr>
          <a:lstStyle/>
          <a:p>
            <a:r>
              <a:rPr lang="es-CO" dirty="0"/>
              <a:t>Visualizaciones ejecutivas que responden nuestras preguntas</a:t>
            </a:r>
            <a:br>
              <a:rPr lang="es-CO" dirty="0"/>
            </a:br>
            <a:endParaRPr lang="es-CO" dirty="0"/>
          </a:p>
        </p:txBody>
      </p:sp>
      <p:sp>
        <p:nvSpPr>
          <p:cNvPr id="1108" name="Shape 1108"/>
          <p:cNvSpPr/>
          <p:nvPr/>
        </p:nvSpPr>
        <p:spPr>
          <a:xfrm>
            <a:off x="14834410" y="5048694"/>
            <a:ext cx="7524279" cy="228560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r>
              <a:rPr lang="es-CO" sz="2400" dirty="0"/>
              <a:t>En los gráficos, se observa que las regiones con mayor presencia de entidades bancarias en Colombia son Antioquia, Cundinamarca y Boyacá, superando significativamente a otras ciudades y departamentos. Además, se destaca que el modelo más exitoso para estas entidades es la tercerización de corresponsales. Esta estrategia les permite alcanzar a poblaciones ubicadas en áreas remotas, brindando acceso a servicios financieros a personas que de otra manera tendrían dificultades para acceder a productos bancarios.</a:t>
            </a:r>
            <a:endParaRPr sz="2400" dirty="0"/>
          </a:p>
        </p:txBody>
      </p:sp>
      <p:pic>
        <p:nvPicPr>
          <p:cNvPr id="3" name="Imagen 2">
            <a:extLst>
              <a:ext uri="{FF2B5EF4-FFF2-40B4-BE49-F238E27FC236}">
                <a16:creationId xmlns:a16="http://schemas.microsoft.com/office/drawing/2014/main" id="{7D817632-0EFD-B348-7E1D-04F8BD503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509" y="4833541"/>
            <a:ext cx="12729035" cy="6874365"/>
          </a:xfrm>
          <a:prstGeom prst="rect">
            <a:avLst/>
          </a:prstGeom>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939393"/>
      </a:dk1>
      <a:lt1>
        <a:srgbClr val="00919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 Semi Bold"/>
        <a:ea typeface="Montserrat Semi Bold"/>
        <a:cs typeface="Montserrat Semi Bold"/>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 Semi Bold"/>
        <a:ea typeface="Montserrat Semi Bold"/>
        <a:cs typeface="Montserrat Semi Bold"/>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276</TotalTime>
  <Words>2947</Words>
  <Application>Microsoft Macintosh PowerPoint</Application>
  <PresentationFormat>Personalizado</PresentationFormat>
  <Paragraphs>106</Paragraphs>
  <Slides>18</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-apple-system</vt:lpstr>
      <vt:lpstr>Arial</vt:lpstr>
      <vt:lpstr>Helvetica</vt:lpstr>
      <vt:lpstr>Helvetica Light</vt:lpstr>
      <vt:lpstr>Lucida Grande</vt:lpstr>
      <vt:lpstr>Montserrat</vt:lpstr>
      <vt:lpstr>Montserrat Light</vt:lpstr>
      <vt:lpstr>Montserrat Semi Bold</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Algunas preguntas</vt:lpstr>
      <vt:lpstr>Visualizaciones ejecutivas que responden nuestras preguntas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Insights</vt:lpstr>
      <vt:lpstr>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Jhohan Andres Castillo Zambrano</cp:lastModifiedBy>
  <cp:revision>26</cp:revision>
  <dcterms:modified xsi:type="dcterms:W3CDTF">2023-06-29T22:15:23Z</dcterms:modified>
</cp:coreProperties>
</file>